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Lst>
  <p:sldSz cx="18288000" cy="10287000"/>
  <p:notesSz cx="6858000" cy="9144000"/>
  <p:embeddedFontLst>
    <p:embeddedFont>
      <p:font typeface="Arimo" panose="020B0604020202020204" charset="0"/>
      <p:regular r:id="rId63"/>
    </p:embeddedFont>
    <p:embeddedFont>
      <p:font typeface="Calibri" panose="020F0502020204030204" pitchFamily="34" charset="0"/>
      <p:regular r:id="rId64"/>
      <p:bold r:id="rId65"/>
      <p:italic r:id="rId66"/>
      <p:boldItalic r:id="rId67"/>
    </p:embeddedFont>
    <p:embeddedFont>
      <p:font typeface="Poppins Light" panose="020B0604020202020204" charset="0"/>
      <p:regular r:id="rId68"/>
    </p:embeddedFont>
    <p:embeddedFont>
      <p:font typeface="Poppins Light Bold" panose="020B0604020202020204" charset="0"/>
      <p:regular r:id="rId69"/>
    </p:embeddedFont>
    <p:embeddedFont>
      <p:font typeface="Poppins Medium" panose="020B0604020202020204" charset="0"/>
      <p:regular r:id="rId70"/>
    </p:embeddedFont>
    <p:embeddedFont>
      <p:font typeface="Poppins Medium Bold" panose="020B0604020202020204" charset="0"/>
      <p:regular r:id="rId71"/>
    </p:embeddedFont>
    <p:embeddedFont>
      <p:font typeface="Titillium Web Bold" panose="020B0604020202020204" charset="0"/>
      <p:regular r:id="rId72"/>
    </p:embeddedFont>
    <p:embeddedFont>
      <p:font typeface="Titillium Web Regular" panose="020B0604020202020204" charset="0"/>
      <p:regular r:id="rId73"/>
    </p:embeddedFont>
    <p:embeddedFont>
      <p:font typeface="Titillium Web Regular Italics" panose="020B0604020202020204" charset="0"/>
      <p:regular r:id="rId7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2" d="100"/>
          <a:sy n="42" d="100"/>
        </p:scale>
        <p:origin x="780"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4.fntdata"/><Relationship Id="rId74"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8.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12/18/2021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4466" t="7785" r="25082" b="4111"/>
          <a:stretch>
            <a:fillRect/>
          </a:stretch>
        </p:blipFill>
        <p:spPr>
          <a:xfrm>
            <a:off x="979308" y="-91701"/>
            <a:ext cx="6909502" cy="10470401"/>
          </a:xfrm>
          <a:prstGeom prst="rect">
            <a:avLst/>
          </a:prstGeom>
        </p:spPr>
      </p:pic>
      <p:grpSp>
        <p:nvGrpSpPr>
          <p:cNvPr id="3" name="Group 3"/>
          <p:cNvGrpSpPr/>
          <p:nvPr/>
        </p:nvGrpSpPr>
        <p:grpSpPr>
          <a:xfrm>
            <a:off x="401566" y="0"/>
            <a:ext cx="142711" cy="10287000"/>
            <a:chOff x="0" y="0"/>
            <a:chExt cx="190282" cy="13716000"/>
          </a:xfrm>
        </p:grpSpPr>
        <p:sp>
          <p:nvSpPr>
            <p:cNvPr id="4" name="AutoShape 4"/>
            <p:cNvSpPr/>
            <p:nvPr/>
          </p:nvSpPr>
          <p:spPr>
            <a:xfrm>
              <a:off x="88791" y="0"/>
              <a:ext cx="12700" cy="13716000"/>
            </a:xfrm>
            <a:prstGeom prst="rect">
              <a:avLst/>
            </a:prstGeom>
            <a:solidFill>
              <a:srgbClr val="141414"/>
            </a:solidFill>
          </p:spPr>
        </p:sp>
        <p:sp>
          <p:nvSpPr>
            <p:cNvPr id="5" name="AutoShape 5"/>
            <p:cNvSpPr/>
            <p:nvPr/>
          </p:nvSpPr>
          <p:spPr>
            <a:xfrm>
              <a:off x="0" y="5820971"/>
              <a:ext cx="190282" cy="2074059"/>
            </a:xfrm>
            <a:prstGeom prst="rect">
              <a:avLst/>
            </a:prstGeom>
            <a:solidFill>
              <a:srgbClr val="DD211D"/>
            </a:solidFill>
          </p:spPr>
        </p:sp>
      </p:grpSp>
      <p:grpSp>
        <p:nvGrpSpPr>
          <p:cNvPr id="6" name="Group 6"/>
          <p:cNvGrpSpPr/>
          <p:nvPr/>
        </p:nvGrpSpPr>
        <p:grpSpPr>
          <a:xfrm>
            <a:off x="17371046" y="5143500"/>
            <a:ext cx="485578" cy="431625"/>
            <a:chOff x="0" y="0"/>
            <a:chExt cx="647437" cy="575500"/>
          </a:xfrm>
        </p:grpSpPr>
        <p:sp>
          <p:nvSpPr>
            <p:cNvPr id="7" name="AutoShape 7"/>
            <p:cNvSpPr/>
            <p:nvPr/>
          </p:nvSpPr>
          <p:spPr>
            <a:xfrm>
              <a:off x="0" y="0"/>
              <a:ext cx="647437" cy="575500"/>
            </a:xfrm>
            <a:prstGeom prst="rect">
              <a:avLst/>
            </a:prstGeom>
            <a:solidFill>
              <a:srgbClr val="DD211D"/>
            </a:solidFill>
          </p:spPr>
        </p:sp>
        <p:grpSp>
          <p:nvGrpSpPr>
            <p:cNvPr id="8" name="Group 8"/>
            <p:cNvGrpSpPr/>
            <p:nvPr/>
          </p:nvGrpSpPr>
          <p:grpSpPr>
            <a:xfrm>
              <a:off x="0" y="171992"/>
              <a:ext cx="517352" cy="231517"/>
              <a:chOff x="0" y="0"/>
              <a:chExt cx="959235" cy="429260"/>
            </a:xfrm>
          </p:grpSpPr>
          <p:sp>
            <p:nvSpPr>
              <p:cNvPr id="9" name="Freeform 9"/>
              <p:cNvSpPr/>
              <p:nvPr/>
            </p:nvSpPr>
            <p:spPr>
              <a:xfrm>
                <a:off x="0" y="-5080"/>
                <a:ext cx="959235" cy="434340"/>
              </a:xfrm>
              <a:custGeom>
                <a:avLst/>
                <a:gdLst/>
                <a:ahLst/>
                <a:cxnLst/>
                <a:rect l="l" t="t" r="r" b="b"/>
                <a:pathLst>
                  <a:path w="959235" h="434340">
                    <a:moveTo>
                      <a:pt x="941455" y="187960"/>
                    </a:moveTo>
                    <a:lnTo>
                      <a:pt x="679835" y="11430"/>
                    </a:lnTo>
                    <a:cubicBezTo>
                      <a:pt x="662055" y="0"/>
                      <a:pt x="639195" y="3810"/>
                      <a:pt x="626495" y="21590"/>
                    </a:cubicBezTo>
                    <a:cubicBezTo>
                      <a:pt x="615065" y="39370"/>
                      <a:pt x="618875" y="62230"/>
                      <a:pt x="636655" y="74930"/>
                    </a:cubicBezTo>
                    <a:lnTo>
                      <a:pt x="795405" y="181610"/>
                    </a:lnTo>
                    <a:lnTo>
                      <a:pt x="0" y="181610"/>
                    </a:lnTo>
                    <a:lnTo>
                      <a:pt x="0" y="257810"/>
                    </a:lnTo>
                    <a:lnTo>
                      <a:pt x="795405" y="257810"/>
                    </a:lnTo>
                    <a:lnTo>
                      <a:pt x="636655" y="364490"/>
                    </a:lnTo>
                    <a:cubicBezTo>
                      <a:pt x="618875" y="375920"/>
                      <a:pt x="615065" y="400050"/>
                      <a:pt x="626495" y="417830"/>
                    </a:cubicBezTo>
                    <a:cubicBezTo>
                      <a:pt x="634115" y="429260"/>
                      <a:pt x="645545" y="434340"/>
                      <a:pt x="658245" y="434340"/>
                    </a:cubicBezTo>
                    <a:cubicBezTo>
                      <a:pt x="665865" y="434340"/>
                      <a:pt x="673485" y="431800"/>
                      <a:pt x="679835" y="427990"/>
                    </a:cubicBezTo>
                    <a:lnTo>
                      <a:pt x="942725" y="251460"/>
                    </a:lnTo>
                    <a:cubicBezTo>
                      <a:pt x="952885" y="243840"/>
                      <a:pt x="959235" y="232410"/>
                      <a:pt x="959235" y="219710"/>
                    </a:cubicBezTo>
                    <a:cubicBezTo>
                      <a:pt x="959235" y="207010"/>
                      <a:pt x="952885" y="195580"/>
                      <a:pt x="941455" y="187960"/>
                    </a:cubicBezTo>
                    <a:close/>
                  </a:path>
                </a:pathLst>
              </a:custGeom>
              <a:solidFill>
                <a:srgbClr val="FDFCFC"/>
              </a:solidFill>
            </p:spPr>
          </p:sp>
        </p:grpSp>
      </p:grpSp>
      <p:pic>
        <p:nvPicPr>
          <p:cNvPr id="10" name="Picture 10"/>
          <p:cNvPicPr>
            <a:picLocks noChangeAspect="1"/>
          </p:cNvPicPr>
          <p:nvPr/>
        </p:nvPicPr>
        <p:blipFill>
          <a:blip r:embed="rId3"/>
          <a:srcRect/>
          <a:stretch>
            <a:fillRect/>
          </a:stretch>
        </p:blipFill>
        <p:spPr>
          <a:xfrm>
            <a:off x="8490681" y="559205"/>
            <a:ext cx="2493129" cy="1309522"/>
          </a:xfrm>
          <a:prstGeom prst="rect">
            <a:avLst/>
          </a:prstGeom>
        </p:spPr>
      </p:pic>
      <p:pic>
        <p:nvPicPr>
          <p:cNvPr id="11" name="Picture 11"/>
          <p:cNvPicPr>
            <a:picLocks noChangeAspect="1"/>
          </p:cNvPicPr>
          <p:nvPr/>
        </p:nvPicPr>
        <p:blipFill>
          <a:blip r:embed="rId4"/>
          <a:srcRect/>
          <a:stretch>
            <a:fillRect/>
          </a:stretch>
        </p:blipFill>
        <p:spPr>
          <a:xfrm>
            <a:off x="16298561" y="412471"/>
            <a:ext cx="1717878" cy="1753682"/>
          </a:xfrm>
          <a:prstGeom prst="rect">
            <a:avLst/>
          </a:prstGeom>
        </p:spPr>
      </p:pic>
      <p:sp>
        <p:nvSpPr>
          <p:cNvPr id="12" name="TextBox 12"/>
          <p:cNvSpPr txBox="1"/>
          <p:nvPr/>
        </p:nvSpPr>
        <p:spPr>
          <a:xfrm>
            <a:off x="8673071" y="3200608"/>
            <a:ext cx="9614929" cy="3509010"/>
          </a:xfrm>
          <a:prstGeom prst="rect">
            <a:avLst/>
          </a:prstGeom>
        </p:spPr>
        <p:txBody>
          <a:bodyPr lIns="0" tIns="0" rIns="0" bIns="0" rtlCol="0" anchor="t">
            <a:spAutoFit/>
          </a:bodyPr>
          <a:lstStyle/>
          <a:p>
            <a:pPr>
              <a:lnSpc>
                <a:spcPts val="9089"/>
              </a:lnSpc>
            </a:pPr>
            <a:r>
              <a:rPr lang="en-US" sz="8999" spc="-89">
                <a:solidFill>
                  <a:srgbClr val="141414"/>
                </a:solidFill>
                <a:latin typeface="Poppins Bold Bold"/>
              </a:rPr>
              <a:t>Gestion du processus </a:t>
            </a:r>
          </a:p>
          <a:p>
            <a:pPr>
              <a:lnSpc>
                <a:spcPts val="9089"/>
              </a:lnSpc>
            </a:pPr>
            <a:r>
              <a:rPr lang="en-US" sz="8999" spc="-89">
                <a:solidFill>
                  <a:srgbClr val="141414"/>
                </a:solidFill>
                <a:latin typeface="Poppins Bold Bold"/>
              </a:rPr>
              <a:t>des </a:t>
            </a:r>
            <a:r>
              <a:rPr lang="en-US" sz="8999" spc="-89">
                <a:solidFill>
                  <a:srgbClr val="DD211D"/>
                </a:solidFill>
                <a:latin typeface="Poppins Bold Bold"/>
              </a:rPr>
              <a:t>stages</a:t>
            </a:r>
          </a:p>
        </p:txBody>
      </p:sp>
      <p:sp>
        <p:nvSpPr>
          <p:cNvPr id="13" name="TextBox 13"/>
          <p:cNvSpPr txBox="1"/>
          <p:nvPr/>
        </p:nvSpPr>
        <p:spPr>
          <a:xfrm>
            <a:off x="8673071" y="6703566"/>
            <a:ext cx="8644240" cy="554276"/>
          </a:xfrm>
          <a:prstGeom prst="rect">
            <a:avLst/>
          </a:prstGeom>
        </p:spPr>
        <p:txBody>
          <a:bodyPr lIns="0" tIns="0" rIns="0" bIns="0" rtlCol="0" anchor="t">
            <a:spAutoFit/>
          </a:bodyPr>
          <a:lstStyle/>
          <a:p>
            <a:pPr algn="just">
              <a:lnSpc>
                <a:spcPts val="4480"/>
              </a:lnSpc>
            </a:pPr>
            <a:r>
              <a:rPr lang="en-US" sz="3199">
                <a:solidFill>
                  <a:srgbClr val="141414"/>
                </a:solidFill>
                <a:latin typeface="Poppins Light"/>
              </a:rPr>
              <a:t>Présentation du projet UML</a:t>
            </a:r>
          </a:p>
        </p:txBody>
      </p:sp>
      <p:grpSp>
        <p:nvGrpSpPr>
          <p:cNvPr id="14" name="Group 14"/>
          <p:cNvGrpSpPr/>
          <p:nvPr/>
        </p:nvGrpSpPr>
        <p:grpSpPr>
          <a:xfrm>
            <a:off x="8367748" y="8401137"/>
            <a:ext cx="5967561" cy="1420450"/>
            <a:chOff x="0" y="0"/>
            <a:chExt cx="7956748" cy="1893934"/>
          </a:xfrm>
        </p:grpSpPr>
        <p:sp>
          <p:nvSpPr>
            <p:cNvPr id="15" name="TextBox 15"/>
            <p:cNvSpPr txBox="1"/>
            <p:nvPr/>
          </p:nvSpPr>
          <p:spPr>
            <a:xfrm>
              <a:off x="205747" y="-57150"/>
              <a:ext cx="7751001" cy="652481"/>
            </a:xfrm>
            <a:prstGeom prst="rect">
              <a:avLst/>
            </a:prstGeom>
          </p:spPr>
          <p:txBody>
            <a:bodyPr lIns="0" tIns="0" rIns="0" bIns="0" rtlCol="0" anchor="t">
              <a:spAutoFit/>
            </a:bodyPr>
            <a:lstStyle/>
            <a:p>
              <a:pPr>
                <a:lnSpc>
                  <a:spcPts val="4101"/>
                </a:lnSpc>
              </a:pPr>
              <a:r>
                <a:rPr lang="en-US" sz="2929">
                  <a:solidFill>
                    <a:srgbClr val="141414"/>
                  </a:solidFill>
                  <a:latin typeface="Poppins Bold Bold"/>
                </a:rPr>
                <a:t>Présenté par :</a:t>
              </a:r>
            </a:p>
          </p:txBody>
        </p:sp>
        <p:sp>
          <p:nvSpPr>
            <p:cNvPr id="16" name="TextBox 16"/>
            <p:cNvSpPr txBox="1"/>
            <p:nvPr/>
          </p:nvSpPr>
          <p:spPr>
            <a:xfrm>
              <a:off x="0" y="755690"/>
              <a:ext cx="7751001" cy="1138244"/>
            </a:xfrm>
            <a:prstGeom prst="rect">
              <a:avLst/>
            </a:prstGeom>
          </p:spPr>
          <p:txBody>
            <a:bodyPr lIns="0" tIns="0" rIns="0" bIns="0" rtlCol="0" anchor="t">
              <a:spAutoFit/>
            </a:bodyPr>
            <a:lstStyle/>
            <a:p>
              <a:pPr marL="505990" lvl="1" indent="-252995">
                <a:lnSpc>
                  <a:spcPts val="3515"/>
                </a:lnSpc>
                <a:buFont typeface="Arial"/>
                <a:buChar char="•"/>
              </a:pPr>
              <a:r>
                <a:rPr lang="en-US" sz="2343">
                  <a:solidFill>
                    <a:srgbClr val="141414"/>
                  </a:solidFill>
                  <a:latin typeface="Poppins Light"/>
                </a:rPr>
                <a:t>Hind Fakhradine</a:t>
              </a:r>
            </a:p>
            <a:p>
              <a:pPr marL="505990" lvl="1" indent="-252995">
                <a:lnSpc>
                  <a:spcPts val="3515"/>
                </a:lnSpc>
                <a:buFont typeface="Arial"/>
                <a:buChar char="•"/>
              </a:pPr>
              <a:r>
                <a:rPr lang="en-US" sz="2343">
                  <a:solidFill>
                    <a:srgbClr val="141414"/>
                  </a:solidFill>
                  <a:latin typeface="Poppins Light"/>
                </a:rPr>
                <a:t>Soukaina Bentalia</a:t>
              </a:r>
            </a:p>
          </p:txBody>
        </p:sp>
      </p:grpSp>
      <p:grpSp>
        <p:nvGrpSpPr>
          <p:cNvPr id="17" name="Group 17"/>
          <p:cNvGrpSpPr/>
          <p:nvPr/>
        </p:nvGrpSpPr>
        <p:grpSpPr>
          <a:xfrm>
            <a:off x="13938878" y="8401137"/>
            <a:ext cx="3721856" cy="973966"/>
            <a:chOff x="0" y="0"/>
            <a:chExt cx="4962475" cy="1298621"/>
          </a:xfrm>
        </p:grpSpPr>
        <p:sp>
          <p:nvSpPr>
            <p:cNvPr id="18" name="TextBox 18"/>
            <p:cNvSpPr txBox="1"/>
            <p:nvPr/>
          </p:nvSpPr>
          <p:spPr>
            <a:xfrm>
              <a:off x="0" y="-57150"/>
              <a:ext cx="4911675" cy="652481"/>
            </a:xfrm>
            <a:prstGeom prst="rect">
              <a:avLst/>
            </a:prstGeom>
          </p:spPr>
          <p:txBody>
            <a:bodyPr lIns="0" tIns="0" rIns="0" bIns="0" rtlCol="0" anchor="t">
              <a:spAutoFit/>
            </a:bodyPr>
            <a:lstStyle/>
            <a:p>
              <a:pPr>
                <a:lnSpc>
                  <a:spcPts val="4101"/>
                </a:lnSpc>
              </a:pPr>
              <a:r>
                <a:rPr lang="en-US" sz="2929">
                  <a:solidFill>
                    <a:srgbClr val="141414"/>
                  </a:solidFill>
                  <a:latin typeface="Poppins Bold Bold"/>
                </a:rPr>
                <a:t>Encadré par :</a:t>
              </a:r>
            </a:p>
          </p:txBody>
        </p:sp>
        <p:sp>
          <p:nvSpPr>
            <p:cNvPr id="19" name="TextBox 19"/>
            <p:cNvSpPr txBox="1"/>
            <p:nvPr/>
          </p:nvSpPr>
          <p:spPr>
            <a:xfrm>
              <a:off x="50800" y="755690"/>
              <a:ext cx="4911675" cy="542931"/>
            </a:xfrm>
            <a:prstGeom prst="rect">
              <a:avLst/>
            </a:prstGeom>
          </p:spPr>
          <p:txBody>
            <a:bodyPr lIns="0" tIns="0" rIns="0" bIns="0" rtlCol="0" anchor="t">
              <a:spAutoFit/>
            </a:bodyPr>
            <a:lstStyle/>
            <a:p>
              <a:pPr>
                <a:lnSpc>
                  <a:spcPts val="3515"/>
                </a:lnSpc>
              </a:pPr>
              <a:r>
                <a:rPr lang="en-US" sz="2343">
                  <a:solidFill>
                    <a:srgbClr val="141414"/>
                  </a:solidFill>
                  <a:latin typeface="Poppins Light"/>
                </a:rPr>
                <a:t>Mme. Lamghari Nidal</a:t>
              </a:r>
            </a:p>
          </p:txBody>
        </p:sp>
      </p:grpSp>
      <p:grpSp>
        <p:nvGrpSpPr>
          <p:cNvPr id="20" name="Group 20"/>
          <p:cNvGrpSpPr/>
          <p:nvPr/>
        </p:nvGrpSpPr>
        <p:grpSpPr>
          <a:xfrm rot="5400000">
            <a:off x="12913329" y="-2589675"/>
            <a:ext cx="142711" cy="10287000"/>
            <a:chOff x="0" y="0"/>
            <a:chExt cx="190282" cy="13716000"/>
          </a:xfrm>
        </p:grpSpPr>
        <p:sp>
          <p:nvSpPr>
            <p:cNvPr id="21" name="AutoShape 21"/>
            <p:cNvSpPr/>
            <p:nvPr/>
          </p:nvSpPr>
          <p:spPr>
            <a:xfrm>
              <a:off x="88791" y="0"/>
              <a:ext cx="12700" cy="13716000"/>
            </a:xfrm>
            <a:prstGeom prst="rect">
              <a:avLst/>
            </a:prstGeom>
            <a:solidFill>
              <a:srgbClr val="141414"/>
            </a:solidFill>
          </p:spPr>
        </p:sp>
        <p:sp>
          <p:nvSpPr>
            <p:cNvPr id="22" name="AutoShape 22"/>
            <p:cNvSpPr/>
            <p:nvPr/>
          </p:nvSpPr>
          <p:spPr>
            <a:xfrm>
              <a:off x="0" y="5820971"/>
              <a:ext cx="190282" cy="2074059"/>
            </a:xfrm>
            <a:prstGeom prst="rect">
              <a:avLst/>
            </a:prstGeom>
            <a:solidFill>
              <a:srgbClr val="DD211D"/>
            </a:solidFill>
          </p:spPr>
        </p:sp>
      </p:grpSp>
      <p:grpSp>
        <p:nvGrpSpPr>
          <p:cNvPr id="23" name="Group 23"/>
          <p:cNvGrpSpPr/>
          <p:nvPr/>
        </p:nvGrpSpPr>
        <p:grpSpPr>
          <a:xfrm rot="5400000">
            <a:off x="12913329" y="2648903"/>
            <a:ext cx="142711" cy="10287000"/>
            <a:chOff x="0" y="0"/>
            <a:chExt cx="190282" cy="13716000"/>
          </a:xfrm>
        </p:grpSpPr>
        <p:sp>
          <p:nvSpPr>
            <p:cNvPr id="24" name="AutoShape 24"/>
            <p:cNvSpPr/>
            <p:nvPr/>
          </p:nvSpPr>
          <p:spPr>
            <a:xfrm>
              <a:off x="88791" y="0"/>
              <a:ext cx="12700" cy="13716000"/>
            </a:xfrm>
            <a:prstGeom prst="rect">
              <a:avLst/>
            </a:prstGeom>
            <a:solidFill>
              <a:srgbClr val="141414"/>
            </a:solidFill>
          </p:spPr>
        </p:sp>
        <p:sp>
          <p:nvSpPr>
            <p:cNvPr id="25" name="AutoShape 25"/>
            <p:cNvSpPr/>
            <p:nvPr/>
          </p:nvSpPr>
          <p:spPr>
            <a:xfrm>
              <a:off x="0" y="5820971"/>
              <a:ext cx="190282" cy="2074059"/>
            </a:xfrm>
            <a:prstGeom prst="rect">
              <a:avLst/>
            </a:prstGeom>
            <a:solidFill>
              <a:srgbClr val="DD211D"/>
            </a:solid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sp>
        <p:nvSpPr>
          <p:cNvPr id="2" name="TextBox 2"/>
          <p:cNvSpPr txBox="1"/>
          <p:nvPr/>
        </p:nvSpPr>
        <p:spPr>
          <a:xfrm>
            <a:off x="1028700" y="734646"/>
            <a:ext cx="16230600" cy="1097280"/>
          </a:xfrm>
          <a:prstGeom prst="rect">
            <a:avLst/>
          </a:prstGeom>
        </p:spPr>
        <p:txBody>
          <a:bodyPr lIns="0" tIns="0" rIns="0" bIns="0" rtlCol="0" anchor="t">
            <a:spAutoFit/>
          </a:bodyPr>
          <a:lstStyle/>
          <a:p>
            <a:pPr>
              <a:lnSpc>
                <a:spcPts val="8640"/>
              </a:lnSpc>
            </a:pPr>
            <a:r>
              <a:rPr lang="en-US" sz="7200">
                <a:solidFill>
                  <a:srgbClr val="141414"/>
                </a:solidFill>
                <a:latin typeface="Poppins Bold Bold"/>
              </a:rPr>
              <a:t>Diagramme des </a:t>
            </a:r>
            <a:r>
              <a:rPr lang="en-US" sz="7200">
                <a:solidFill>
                  <a:srgbClr val="DD211D"/>
                </a:solidFill>
                <a:latin typeface="Poppins Bold Bold"/>
              </a:rPr>
              <a:t>cas d’utilisation </a:t>
            </a:r>
            <a:r>
              <a:rPr lang="en-US" sz="7200">
                <a:solidFill>
                  <a:srgbClr val="141414"/>
                </a:solidFill>
                <a:latin typeface="Poppins Bold Bold"/>
              </a:rPr>
              <a:t> </a:t>
            </a:r>
          </a:p>
        </p:txBody>
      </p:sp>
      <p:sp>
        <p:nvSpPr>
          <p:cNvPr id="3" name="TextBox 3"/>
          <p:cNvSpPr txBox="1"/>
          <p:nvPr/>
        </p:nvSpPr>
        <p:spPr>
          <a:xfrm>
            <a:off x="1028700" y="2472153"/>
            <a:ext cx="16230600" cy="2838450"/>
          </a:xfrm>
          <a:prstGeom prst="rect">
            <a:avLst/>
          </a:prstGeom>
        </p:spPr>
        <p:txBody>
          <a:bodyPr lIns="0" tIns="0" rIns="0" bIns="0" rtlCol="0" anchor="t">
            <a:spAutoFit/>
          </a:bodyPr>
          <a:lstStyle/>
          <a:p>
            <a:pPr>
              <a:lnSpc>
                <a:spcPts val="4500"/>
              </a:lnSpc>
            </a:pPr>
            <a:r>
              <a:rPr lang="en-US" sz="3000">
                <a:solidFill>
                  <a:srgbClr val="141414"/>
                </a:solidFill>
                <a:latin typeface="Poppins Light Bold"/>
              </a:rPr>
              <a:t>on crée les cas d’utilisation pour identifier et modéliser les besoins des utilisateurs. </a:t>
            </a:r>
          </a:p>
          <a:p>
            <a:pPr>
              <a:lnSpc>
                <a:spcPts val="4500"/>
              </a:lnSpc>
            </a:pPr>
            <a:r>
              <a:rPr lang="en-US" sz="3000">
                <a:solidFill>
                  <a:srgbClr val="141414"/>
                </a:solidFill>
                <a:latin typeface="Poppins Light Bold"/>
              </a:rPr>
              <a:t>On doit déterminer les limites du système, identifier les acteurs et recenser les cas d'utilisation.</a:t>
            </a:r>
          </a:p>
          <a:p>
            <a:pPr>
              <a:lnSpc>
                <a:spcPts val="4500"/>
              </a:lnSpc>
            </a:pPr>
            <a:endParaRPr lang="en-US" sz="3000">
              <a:solidFill>
                <a:srgbClr val="141414"/>
              </a:solidFill>
              <a:latin typeface="Poppins Light Bold"/>
            </a:endParaRPr>
          </a:p>
          <a:p>
            <a:pPr algn="ctr">
              <a:lnSpc>
                <a:spcPts val="4500"/>
              </a:lnSpc>
            </a:pPr>
            <a:r>
              <a:rPr lang="en-US" sz="3000">
                <a:solidFill>
                  <a:srgbClr val="DD211D"/>
                </a:solidFill>
                <a:latin typeface="Poppins Medium Bold"/>
              </a:rPr>
              <a:t>On définit les besoins comme suit :  </a:t>
            </a:r>
          </a:p>
        </p:txBody>
      </p:sp>
      <p:grpSp>
        <p:nvGrpSpPr>
          <p:cNvPr id="4" name="Group 4"/>
          <p:cNvGrpSpPr/>
          <p:nvPr/>
        </p:nvGrpSpPr>
        <p:grpSpPr>
          <a:xfrm>
            <a:off x="401566" y="0"/>
            <a:ext cx="142711" cy="10287000"/>
            <a:chOff x="0" y="0"/>
            <a:chExt cx="190282" cy="13716000"/>
          </a:xfrm>
        </p:grpSpPr>
        <p:sp>
          <p:nvSpPr>
            <p:cNvPr id="5" name="AutoShape 5"/>
            <p:cNvSpPr/>
            <p:nvPr/>
          </p:nvSpPr>
          <p:spPr>
            <a:xfrm>
              <a:off x="88791" y="0"/>
              <a:ext cx="12700" cy="13716000"/>
            </a:xfrm>
            <a:prstGeom prst="rect">
              <a:avLst/>
            </a:prstGeom>
            <a:solidFill>
              <a:srgbClr val="141414"/>
            </a:solidFill>
          </p:spPr>
        </p:sp>
        <p:sp>
          <p:nvSpPr>
            <p:cNvPr id="6" name="AutoShape 6"/>
            <p:cNvSpPr/>
            <p:nvPr/>
          </p:nvSpPr>
          <p:spPr>
            <a:xfrm>
              <a:off x="0" y="5820971"/>
              <a:ext cx="190282" cy="2074059"/>
            </a:xfrm>
            <a:prstGeom prst="rect">
              <a:avLst/>
            </a:prstGeom>
            <a:solidFill>
              <a:srgbClr val="DD211D"/>
            </a:solidFill>
          </p:spPr>
        </p:sp>
      </p:grpSp>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2473" y="6040874"/>
            <a:ext cx="610500" cy="610500"/>
          </a:xfrm>
          <a:prstGeom prst="rect">
            <a:avLst/>
          </a:prstGeom>
        </p:spPr>
      </p:pic>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842060" y="6040874"/>
            <a:ext cx="610500" cy="610500"/>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381200" y="6040874"/>
            <a:ext cx="610500" cy="610500"/>
          </a:xfrm>
          <a:prstGeom prst="rect">
            <a:avLst/>
          </a:prstGeom>
        </p:spPr>
      </p:pic>
      <p:sp>
        <p:nvSpPr>
          <p:cNvPr id="10" name="TextBox 10"/>
          <p:cNvSpPr txBox="1"/>
          <p:nvPr/>
        </p:nvSpPr>
        <p:spPr>
          <a:xfrm>
            <a:off x="7193264" y="6924040"/>
            <a:ext cx="3908092" cy="441960"/>
          </a:xfrm>
          <a:prstGeom prst="rect">
            <a:avLst/>
          </a:prstGeom>
        </p:spPr>
        <p:txBody>
          <a:bodyPr lIns="0" tIns="0" rIns="0" bIns="0" rtlCol="0" anchor="t">
            <a:spAutoFit/>
          </a:bodyPr>
          <a:lstStyle/>
          <a:p>
            <a:pPr algn="ctr">
              <a:lnSpc>
                <a:spcPts val="3600"/>
              </a:lnSpc>
            </a:pPr>
            <a:r>
              <a:rPr lang="en-US" sz="2400">
                <a:solidFill>
                  <a:srgbClr val="141414"/>
                </a:solidFill>
                <a:latin typeface="Poppins Light"/>
              </a:rPr>
              <a:t>Identifier les acteurs</a:t>
            </a:r>
            <a:r>
              <a:rPr lang="en-US" sz="1200">
                <a:solidFill>
                  <a:srgbClr val="141414"/>
                </a:solidFill>
                <a:latin typeface="Arimo"/>
              </a:rPr>
              <a:t> </a:t>
            </a:r>
          </a:p>
        </p:txBody>
      </p:sp>
      <p:sp>
        <p:nvSpPr>
          <p:cNvPr id="11" name="TextBox 11"/>
          <p:cNvSpPr txBox="1"/>
          <p:nvPr/>
        </p:nvSpPr>
        <p:spPr>
          <a:xfrm>
            <a:off x="1238103" y="6924040"/>
            <a:ext cx="4719241" cy="441960"/>
          </a:xfrm>
          <a:prstGeom prst="rect">
            <a:avLst/>
          </a:prstGeom>
        </p:spPr>
        <p:txBody>
          <a:bodyPr lIns="0" tIns="0" rIns="0" bIns="0" rtlCol="0" anchor="t">
            <a:spAutoFit/>
          </a:bodyPr>
          <a:lstStyle/>
          <a:p>
            <a:pPr algn="ctr">
              <a:lnSpc>
                <a:spcPts val="3600"/>
              </a:lnSpc>
            </a:pPr>
            <a:r>
              <a:rPr lang="en-US" sz="2400">
                <a:solidFill>
                  <a:srgbClr val="141414"/>
                </a:solidFill>
                <a:latin typeface="Poppins Light"/>
              </a:rPr>
              <a:t>Identifier les limites du système</a:t>
            </a:r>
            <a:r>
              <a:rPr lang="en-US" sz="1200">
                <a:solidFill>
                  <a:srgbClr val="141414"/>
                </a:solidFill>
                <a:latin typeface="Arimo"/>
              </a:rPr>
              <a:t> </a:t>
            </a:r>
          </a:p>
        </p:txBody>
      </p:sp>
      <p:sp>
        <p:nvSpPr>
          <p:cNvPr id="12" name="TextBox 12"/>
          <p:cNvSpPr txBox="1"/>
          <p:nvPr/>
        </p:nvSpPr>
        <p:spPr>
          <a:xfrm>
            <a:off x="12329623" y="6924040"/>
            <a:ext cx="4713654" cy="441960"/>
          </a:xfrm>
          <a:prstGeom prst="rect">
            <a:avLst/>
          </a:prstGeom>
        </p:spPr>
        <p:txBody>
          <a:bodyPr lIns="0" tIns="0" rIns="0" bIns="0" rtlCol="0" anchor="t">
            <a:spAutoFit/>
          </a:bodyPr>
          <a:lstStyle/>
          <a:p>
            <a:pPr algn="ctr">
              <a:lnSpc>
                <a:spcPts val="3600"/>
              </a:lnSpc>
            </a:pPr>
            <a:r>
              <a:rPr lang="en-US" sz="2400">
                <a:solidFill>
                  <a:srgbClr val="141414"/>
                </a:solidFill>
                <a:latin typeface="Poppins Light"/>
              </a:rPr>
              <a:t> </a:t>
            </a:r>
            <a:r>
              <a:rPr lang="en-US" sz="1200">
                <a:solidFill>
                  <a:srgbClr val="141414"/>
                </a:solidFill>
                <a:latin typeface="Arimo"/>
              </a:rPr>
              <a:t>Identifier les cas d'utilisation </a:t>
            </a:r>
          </a:p>
        </p:txBody>
      </p:sp>
      <p:pic>
        <p:nvPicPr>
          <p:cNvPr id="13" name="Picture 1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9093" y="8014259"/>
            <a:ext cx="610500" cy="610500"/>
          </a:xfrm>
          <a:prstGeom prst="rect">
            <a:avLst/>
          </a:prstGeom>
        </p:spPr>
      </p:pic>
      <p:pic>
        <p:nvPicPr>
          <p:cNvPr id="14" name="Picture 1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848681" y="8014259"/>
            <a:ext cx="610500" cy="610500"/>
          </a:xfrm>
          <a:prstGeom prst="rect">
            <a:avLst/>
          </a:prstGeom>
        </p:spPr>
      </p:pic>
      <p:pic>
        <p:nvPicPr>
          <p:cNvPr id="15" name="Picture 1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387820" y="8014259"/>
            <a:ext cx="610500" cy="610500"/>
          </a:xfrm>
          <a:prstGeom prst="rect">
            <a:avLst/>
          </a:prstGeom>
        </p:spPr>
      </p:pic>
      <p:sp>
        <p:nvSpPr>
          <p:cNvPr id="16" name="TextBox 16"/>
          <p:cNvSpPr txBox="1"/>
          <p:nvPr/>
        </p:nvSpPr>
        <p:spPr>
          <a:xfrm>
            <a:off x="7199884" y="8897425"/>
            <a:ext cx="3908092" cy="899160"/>
          </a:xfrm>
          <a:prstGeom prst="rect">
            <a:avLst/>
          </a:prstGeom>
        </p:spPr>
        <p:txBody>
          <a:bodyPr lIns="0" tIns="0" rIns="0" bIns="0" rtlCol="0" anchor="t">
            <a:spAutoFit/>
          </a:bodyPr>
          <a:lstStyle/>
          <a:p>
            <a:pPr algn="ctr">
              <a:lnSpc>
                <a:spcPts val="3600"/>
              </a:lnSpc>
            </a:pPr>
            <a:r>
              <a:rPr lang="en-US" sz="2400">
                <a:solidFill>
                  <a:srgbClr val="141414"/>
                </a:solidFill>
                <a:latin typeface="Poppins Light"/>
              </a:rPr>
              <a:t> Ajouter les relations entre cas</a:t>
            </a:r>
            <a:r>
              <a:rPr lang="en-US" sz="1200">
                <a:solidFill>
                  <a:srgbClr val="141414"/>
                </a:solidFill>
                <a:latin typeface="Arimo"/>
              </a:rPr>
              <a:t> d'utilisation  </a:t>
            </a:r>
          </a:p>
        </p:txBody>
      </p:sp>
      <p:sp>
        <p:nvSpPr>
          <p:cNvPr id="17" name="TextBox 17"/>
          <p:cNvSpPr txBox="1"/>
          <p:nvPr/>
        </p:nvSpPr>
        <p:spPr>
          <a:xfrm>
            <a:off x="1244723" y="8897425"/>
            <a:ext cx="4719241" cy="899160"/>
          </a:xfrm>
          <a:prstGeom prst="rect">
            <a:avLst/>
          </a:prstGeom>
        </p:spPr>
        <p:txBody>
          <a:bodyPr lIns="0" tIns="0" rIns="0" bIns="0" rtlCol="0" anchor="t">
            <a:spAutoFit/>
          </a:bodyPr>
          <a:lstStyle/>
          <a:p>
            <a:pPr algn="ctr">
              <a:lnSpc>
                <a:spcPts val="3600"/>
              </a:lnSpc>
            </a:pPr>
            <a:r>
              <a:rPr lang="en-US" sz="2400">
                <a:solidFill>
                  <a:srgbClr val="141414"/>
                </a:solidFill>
                <a:latin typeface="Poppins Light"/>
              </a:rPr>
              <a:t>Str</a:t>
            </a:r>
            <a:r>
              <a:rPr lang="en-US" sz="1200">
                <a:solidFill>
                  <a:srgbClr val="141414"/>
                </a:solidFill>
                <a:latin typeface="Arimo"/>
              </a:rPr>
              <a:t>ucturer les cas d'utilisation en package  </a:t>
            </a:r>
          </a:p>
        </p:txBody>
      </p:sp>
      <p:sp>
        <p:nvSpPr>
          <p:cNvPr id="18" name="TextBox 18"/>
          <p:cNvSpPr txBox="1"/>
          <p:nvPr/>
        </p:nvSpPr>
        <p:spPr>
          <a:xfrm>
            <a:off x="12336244" y="8897425"/>
            <a:ext cx="4713654" cy="899160"/>
          </a:xfrm>
          <a:prstGeom prst="rect">
            <a:avLst/>
          </a:prstGeom>
        </p:spPr>
        <p:txBody>
          <a:bodyPr lIns="0" tIns="0" rIns="0" bIns="0" rtlCol="0" anchor="t">
            <a:spAutoFit/>
          </a:bodyPr>
          <a:lstStyle/>
          <a:p>
            <a:pPr algn="ctr">
              <a:lnSpc>
                <a:spcPts val="3600"/>
              </a:lnSpc>
            </a:pPr>
            <a:r>
              <a:rPr lang="en-US" sz="2400">
                <a:solidFill>
                  <a:srgbClr val="141414"/>
                </a:solidFill>
                <a:latin typeface="Poppins Light"/>
              </a:rPr>
              <a:t> Classer les cas d'utilisation par ordre d'importance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sp>
        <p:nvSpPr>
          <p:cNvPr id="2" name="TextBox 2"/>
          <p:cNvSpPr txBox="1"/>
          <p:nvPr/>
        </p:nvSpPr>
        <p:spPr>
          <a:xfrm>
            <a:off x="1028700" y="734646"/>
            <a:ext cx="16230600" cy="1097280"/>
          </a:xfrm>
          <a:prstGeom prst="rect">
            <a:avLst/>
          </a:prstGeom>
        </p:spPr>
        <p:txBody>
          <a:bodyPr lIns="0" tIns="0" rIns="0" bIns="0" rtlCol="0" anchor="t">
            <a:spAutoFit/>
          </a:bodyPr>
          <a:lstStyle/>
          <a:p>
            <a:pPr>
              <a:lnSpc>
                <a:spcPts val="8640"/>
              </a:lnSpc>
            </a:pPr>
            <a:r>
              <a:rPr lang="en-US" sz="7200">
                <a:solidFill>
                  <a:srgbClr val="141414"/>
                </a:solidFill>
                <a:latin typeface="Poppins Bold Bold"/>
              </a:rPr>
              <a:t>Diagramme des </a:t>
            </a:r>
            <a:r>
              <a:rPr lang="en-US" sz="7200">
                <a:solidFill>
                  <a:srgbClr val="DD211D"/>
                </a:solidFill>
                <a:latin typeface="Poppins Bold Bold"/>
              </a:rPr>
              <a:t>cas d’utilisation </a:t>
            </a:r>
            <a:r>
              <a:rPr lang="en-US" sz="7200">
                <a:solidFill>
                  <a:srgbClr val="141414"/>
                </a:solidFill>
                <a:latin typeface="Poppins Bold Bold"/>
              </a:rPr>
              <a:t> </a:t>
            </a:r>
          </a:p>
        </p:txBody>
      </p:sp>
      <p:grpSp>
        <p:nvGrpSpPr>
          <p:cNvPr id="3" name="Group 3"/>
          <p:cNvGrpSpPr/>
          <p:nvPr/>
        </p:nvGrpSpPr>
        <p:grpSpPr>
          <a:xfrm>
            <a:off x="401566" y="0"/>
            <a:ext cx="142711" cy="10287000"/>
            <a:chOff x="0" y="0"/>
            <a:chExt cx="190282" cy="13716000"/>
          </a:xfrm>
        </p:grpSpPr>
        <p:sp>
          <p:nvSpPr>
            <p:cNvPr id="4" name="AutoShape 4"/>
            <p:cNvSpPr/>
            <p:nvPr/>
          </p:nvSpPr>
          <p:spPr>
            <a:xfrm>
              <a:off x="88791" y="0"/>
              <a:ext cx="12700" cy="13716000"/>
            </a:xfrm>
            <a:prstGeom prst="rect">
              <a:avLst/>
            </a:prstGeom>
            <a:solidFill>
              <a:srgbClr val="141414"/>
            </a:solidFill>
          </p:spPr>
        </p:sp>
        <p:sp>
          <p:nvSpPr>
            <p:cNvPr id="5" name="AutoShape 5"/>
            <p:cNvSpPr/>
            <p:nvPr/>
          </p:nvSpPr>
          <p:spPr>
            <a:xfrm>
              <a:off x="0" y="5820971"/>
              <a:ext cx="190282" cy="2074059"/>
            </a:xfrm>
            <a:prstGeom prst="rect">
              <a:avLst/>
            </a:prstGeom>
            <a:solidFill>
              <a:srgbClr val="DD211D"/>
            </a:solidFill>
          </p:spPr>
        </p:sp>
      </p:grpSp>
      <p:pic>
        <p:nvPicPr>
          <p:cNvPr id="6" name="Image 5">
            <a:extLst>
              <a:ext uri="{FF2B5EF4-FFF2-40B4-BE49-F238E27FC236}">
                <a16:creationId xmlns:a16="http://schemas.microsoft.com/office/drawing/2014/main" id="{2CD20DE7-6219-42B7-9C82-9F0F30553B5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762253" y="2019300"/>
            <a:ext cx="11687170" cy="4114800"/>
          </a:xfrm>
          <a:prstGeom prst="rect">
            <a:avLst/>
          </a:prstGeom>
          <a:noFill/>
          <a:ln>
            <a:noFill/>
          </a:ln>
        </p:spPr>
      </p:pic>
      <p:pic>
        <p:nvPicPr>
          <p:cNvPr id="7" name="Image 6">
            <a:extLst>
              <a:ext uri="{FF2B5EF4-FFF2-40B4-BE49-F238E27FC236}">
                <a16:creationId xmlns:a16="http://schemas.microsoft.com/office/drawing/2014/main" id="{5EB7DA8F-8835-4595-80F4-34C7184B733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695660" y="6134100"/>
            <a:ext cx="11544280" cy="3238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sp>
        <p:nvSpPr>
          <p:cNvPr id="2" name="TextBox 2"/>
          <p:cNvSpPr txBox="1"/>
          <p:nvPr/>
        </p:nvSpPr>
        <p:spPr>
          <a:xfrm>
            <a:off x="1028700" y="1394558"/>
            <a:ext cx="16230600" cy="1097280"/>
          </a:xfrm>
          <a:prstGeom prst="rect">
            <a:avLst/>
          </a:prstGeom>
        </p:spPr>
        <p:txBody>
          <a:bodyPr lIns="0" tIns="0" rIns="0" bIns="0" rtlCol="0" anchor="t">
            <a:spAutoFit/>
          </a:bodyPr>
          <a:lstStyle/>
          <a:p>
            <a:pPr>
              <a:lnSpc>
                <a:spcPts val="8640"/>
              </a:lnSpc>
            </a:pPr>
            <a:r>
              <a:rPr lang="en-US" sz="7200">
                <a:solidFill>
                  <a:srgbClr val="141414"/>
                </a:solidFill>
                <a:latin typeface="Poppins Bold Bold"/>
              </a:rPr>
              <a:t>Modèle du </a:t>
            </a:r>
            <a:r>
              <a:rPr lang="en-US" sz="7200">
                <a:solidFill>
                  <a:srgbClr val="DD211D"/>
                </a:solidFill>
                <a:latin typeface="Poppins Bold Bold"/>
              </a:rPr>
              <a:t>domaine</a:t>
            </a:r>
          </a:p>
        </p:txBody>
      </p:sp>
      <p:grpSp>
        <p:nvGrpSpPr>
          <p:cNvPr id="3" name="Group 3"/>
          <p:cNvGrpSpPr/>
          <p:nvPr/>
        </p:nvGrpSpPr>
        <p:grpSpPr>
          <a:xfrm>
            <a:off x="401566" y="0"/>
            <a:ext cx="142711" cy="10287000"/>
            <a:chOff x="0" y="0"/>
            <a:chExt cx="190282" cy="13716000"/>
          </a:xfrm>
        </p:grpSpPr>
        <p:sp>
          <p:nvSpPr>
            <p:cNvPr id="4" name="AutoShape 4"/>
            <p:cNvSpPr/>
            <p:nvPr/>
          </p:nvSpPr>
          <p:spPr>
            <a:xfrm>
              <a:off x="88791" y="0"/>
              <a:ext cx="12700" cy="13716000"/>
            </a:xfrm>
            <a:prstGeom prst="rect">
              <a:avLst/>
            </a:prstGeom>
            <a:solidFill>
              <a:srgbClr val="141414"/>
            </a:solidFill>
          </p:spPr>
        </p:sp>
        <p:sp>
          <p:nvSpPr>
            <p:cNvPr id="5" name="AutoShape 5"/>
            <p:cNvSpPr/>
            <p:nvPr/>
          </p:nvSpPr>
          <p:spPr>
            <a:xfrm>
              <a:off x="0" y="5820971"/>
              <a:ext cx="190282" cy="2074059"/>
            </a:xfrm>
            <a:prstGeom prst="rect">
              <a:avLst/>
            </a:prstGeom>
            <a:solidFill>
              <a:srgbClr val="DD211D"/>
            </a:solidFill>
          </p:spPr>
        </p:sp>
      </p:grpSp>
      <p:sp>
        <p:nvSpPr>
          <p:cNvPr id="6" name="TextBox 6"/>
          <p:cNvSpPr txBox="1"/>
          <p:nvPr/>
        </p:nvSpPr>
        <p:spPr>
          <a:xfrm>
            <a:off x="1028700" y="3350846"/>
            <a:ext cx="16230600" cy="1695450"/>
          </a:xfrm>
          <a:prstGeom prst="rect">
            <a:avLst/>
          </a:prstGeom>
        </p:spPr>
        <p:txBody>
          <a:bodyPr lIns="0" tIns="0" rIns="0" bIns="0" rtlCol="0" anchor="t">
            <a:spAutoFit/>
          </a:bodyPr>
          <a:lstStyle/>
          <a:p>
            <a:pPr>
              <a:lnSpc>
                <a:spcPts val="4500"/>
              </a:lnSpc>
            </a:pPr>
            <a:r>
              <a:rPr lang="en-US" sz="3000">
                <a:solidFill>
                  <a:srgbClr val="141414"/>
                </a:solidFill>
                <a:latin typeface="Poppins Light Bold"/>
              </a:rPr>
              <a:t> Le modèle du domaine est constitué d'un ensemble de classes dans lesquelles aucune opération </a:t>
            </a:r>
            <a:r>
              <a:rPr lang="en-US" sz="3000">
                <a:solidFill>
                  <a:srgbClr val="141414"/>
                </a:solidFill>
                <a:latin typeface="Poppins Medium Bold"/>
              </a:rPr>
              <a:t>n'est définie. Il décrit les concepts invariants du domaine d'application.​</a:t>
            </a:r>
          </a:p>
        </p:txBody>
      </p:sp>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2473" y="6195717"/>
            <a:ext cx="610500" cy="610500"/>
          </a:xfrm>
          <a:prstGeom prst="rect">
            <a:avLst/>
          </a:prstGeom>
        </p:spPr>
      </p:pic>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842060" y="6195717"/>
            <a:ext cx="610500" cy="610500"/>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381200" y="6195717"/>
            <a:ext cx="610500" cy="610500"/>
          </a:xfrm>
          <a:prstGeom prst="rect">
            <a:avLst/>
          </a:prstGeom>
        </p:spPr>
      </p:pic>
      <p:sp>
        <p:nvSpPr>
          <p:cNvPr id="10" name="TextBox 10"/>
          <p:cNvSpPr txBox="1"/>
          <p:nvPr/>
        </p:nvSpPr>
        <p:spPr>
          <a:xfrm>
            <a:off x="7193264" y="7078882"/>
            <a:ext cx="3908092" cy="1356360"/>
          </a:xfrm>
          <a:prstGeom prst="rect">
            <a:avLst/>
          </a:prstGeom>
        </p:spPr>
        <p:txBody>
          <a:bodyPr lIns="0" tIns="0" rIns="0" bIns="0" rtlCol="0" anchor="t">
            <a:spAutoFit/>
          </a:bodyPr>
          <a:lstStyle/>
          <a:p>
            <a:pPr algn="ctr">
              <a:lnSpc>
                <a:spcPts val="3600"/>
              </a:lnSpc>
            </a:pPr>
            <a:r>
              <a:rPr lang="en-US" sz="2400">
                <a:solidFill>
                  <a:srgbClr val="141414"/>
                </a:solidFill>
                <a:latin typeface="Poppins Light"/>
              </a:rPr>
              <a:t>Identifier et ajouter les associations et les attributs</a:t>
            </a:r>
          </a:p>
        </p:txBody>
      </p:sp>
      <p:sp>
        <p:nvSpPr>
          <p:cNvPr id="11" name="TextBox 11"/>
          <p:cNvSpPr txBox="1"/>
          <p:nvPr/>
        </p:nvSpPr>
        <p:spPr>
          <a:xfrm>
            <a:off x="1238103" y="7078882"/>
            <a:ext cx="4719241" cy="899160"/>
          </a:xfrm>
          <a:prstGeom prst="rect">
            <a:avLst/>
          </a:prstGeom>
        </p:spPr>
        <p:txBody>
          <a:bodyPr lIns="0" tIns="0" rIns="0" bIns="0" rtlCol="0" anchor="t">
            <a:spAutoFit/>
          </a:bodyPr>
          <a:lstStyle/>
          <a:p>
            <a:pPr algn="ctr">
              <a:lnSpc>
                <a:spcPts val="3600"/>
              </a:lnSpc>
            </a:pPr>
            <a:r>
              <a:rPr lang="en-US" sz="2400">
                <a:solidFill>
                  <a:srgbClr val="141414"/>
                </a:solidFill>
                <a:latin typeface="Poppins Light"/>
              </a:rPr>
              <a:t>Identifier les entités ou concepts du domaine</a:t>
            </a:r>
          </a:p>
        </p:txBody>
      </p:sp>
      <p:sp>
        <p:nvSpPr>
          <p:cNvPr id="12" name="TextBox 12"/>
          <p:cNvSpPr txBox="1"/>
          <p:nvPr/>
        </p:nvSpPr>
        <p:spPr>
          <a:xfrm>
            <a:off x="12329623" y="7078882"/>
            <a:ext cx="4713654" cy="1813560"/>
          </a:xfrm>
          <a:prstGeom prst="rect">
            <a:avLst/>
          </a:prstGeom>
        </p:spPr>
        <p:txBody>
          <a:bodyPr lIns="0" tIns="0" rIns="0" bIns="0" rtlCol="0" anchor="t">
            <a:spAutoFit/>
          </a:bodyPr>
          <a:lstStyle/>
          <a:p>
            <a:pPr algn="ctr">
              <a:lnSpc>
                <a:spcPts val="3600"/>
              </a:lnSpc>
            </a:pPr>
            <a:r>
              <a:rPr lang="en-US" sz="2400">
                <a:solidFill>
                  <a:srgbClr val="141414"/>
                </a:solidFill>
                <a:latin typeface="Poppins Light"/>
              </a:rPr>
              <a:t>Organiser et simplifier le modèle en éliminant les classes redondantes et en utilisant l'héritage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sp>
        <p:nvSpPr>
          <p:cNvPr id="2" name="TextBox 2"/>
          <p:cNvSpPr txBox="1"/>
          <p:nvPr/>
        </p:nvSpPr>
        <p:spPr>
          <a:xfrm>
            <a:off x="1028700" y="1028700"/>
            <a:ext cx="16230600" cy="1097280"/>
          </a:xfrm>
          <a:prstGeom prst="rect">
            <a:avLst/>
          </a:prstGeom>
        </p:spPr>
        <p:txBody>
          <a:bodyPr lIns="0" tIns="0" rIns="0" bIns="0" rtlCol="0" anchor="t">
            <a:spAutoFit/>
          </a:bodyPr>
          <a:lstStyle/>
          <a:p>
            <a:pPr>
              <a:lnSpc>
                <a:spcPts val="8640"/>
              </a:lnSpc>
            </a:pPr>
            <a:r>
              <a:rPr lang="en-US" sz="7200">
                <a:solidFill>
                  <a:srgbClr val="141414"/>
                </a:solidFill>
                <a:latin typeface="Poppins Bold Bold"/>
              </a:rPr>
              <a:t>Modèle du </a:t>
            </a:r>
            <a:r>
              <a:rPr lang="en-US" sz="7200">
                <a:solidFill>
                  <a:srgbClr val="DD211D"/>
                </a:solidFill>
                <a:latin typeface="Poppins Bold Bold"/>
              </a:rPr>
              <a:t>domaine</a:t>
            </a:r>
          </a:p>
        </p:txBody>
      </p:sp>
      <p:grpSp>
        <p:nvGrpSpPr>
          <p:cNvPr id="3" name="Group 3"/>
          <p:cNvGrpSpPr/>
          <p:nvPr/>
        </p:nvGrpSpPr>
        <p:grpSpPr>
          <a:xfrm>
            <a:off x="401566" y="0"/>
            <a:ext cx="142711" cy="10287000"/>
            <a:chOff x="0" y="0"/>
            <a:chExt cx="190282" cy="13716000"/>
          </a:xfrm>
        </p:grpSpPr>
        <p:sp>
          <p:nvSpPr>
            <p:cNvPr id="4" name="AutoShape 4"/>
            <p:cNvSpPr/>
            <p:nvPr/>
          </p:nvSpPr>
          <p:spPr>
            <a:xfrm>
              <a:off x="88791" y="0"/>
              <a:ext cx="12700" cy="13716000"/>
            </a:xfrm>
            <a:prstGeom prst="rect">
              <a:avLst/>
            </a:prstGeom>
            <a:solidFill>
              <a:srgbClr val="141414"/>
            </a:solidFill>
          </p:spPr>
        </p:sp>
        <p:sp>
          <p:nvSpPr>
            <p:cNvPr id="5" name="AutoShape 5"/>
            <p:cNvSpPr/>
            <p:nvPr/>
          </p:nvSpPr>
          <p:spPr>
            <a:xfrm>
              <a:off x="0" y="5820971"/>
              <a:ext cx="190282" cy="2074059"/>
            </a:xfrm>
            <a:prstGeom prst="rect">
              <a:avLst/>
            </a:prstGeom>
            <a:solidFill>
              <a:srgbClr val="DD211D"/>
            </a:solidFill>
          </p:spPr>
        </p:sp>
      </p:grpSp>
      <p:pic>
        <p:nvPicPr>
          <p:cNvPr id="6" name="Image 5">
            <a:extLst>
              <a:ext uri="{FF2B5EF4-FFF2-40B4-BE49-F238E27FC236}">
                <a16:creationId xmlns:a16="http://schemas.microsoft.com/office/drawing/2014/main" id="{C9E11A9C-7299-4F23-AF73-C0D8BFB38CE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371852" y="2400301"/>
            <a:ext cx="11544296" cy="6400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sp>
        <p:nvSpPr>
          <p:cNvPr id="2" name="TextBox 2"/>
          <p:cNvSpPr txBox="1"/>
          <p:nvPr/>
        </p:nvSpPr>
        <p:spPr>
          <a:xfrm>
            <a:off x="1028700" y="1248019"/>
            <a:ext cx="16230600" cy="1097280"/>
          </a:xfrm>
          <a:prstGeom prst="rect">
            <a:avLst/>
          </a:prstGeom>
        </p:spPr>
        <p:txBody>
          <a:bodyPr lIns="0" tIns="0" rIns="0" bIns="0" rtlCol="0" anchor="t">
            <a:spAutoFit/>
          </a:bodyPr>
          <a:lstStyle/>
          <a:p>
            <a:pPr>
              <a:lnSpc>
                <a:spcPts val="8640"/>
              </a:lnSpc>
            </a:pPr>
            <a:r>
              <a:rPr lang="en-US" sz="7200">
                <a:solidFill>
                  <a:srgbClr val="141414"/>
                </a:solidFill>
                <a:latin typeface="Poppins Bold Bold"/>
              </a:rPr>
              <a:t>Diagrammes de </a:t>
            </a:r>
            <a:r>
              <a:rPr lang="en-US" sz="7200">
                <a:solidFill>
                  <a:srgbClr val="DD211D"/>
                </a:solidFill>
                <a:latin typeface="Poppins Bold Bold"/>
              </a:rPr>
              <a:t>séquence </a:t>
            </a:r>
          </a:p>
        </p:txBody>
      </p:sp>
      <p:grpSp>
        <p:nvGrpSpPr>
          <p:cNvPr id="3" name="Group 3"/>
          <p:cNvGrpSpPr/>
          <p:nvPr/>
        </p:nvGrpSpPr>
        <p:grpSpPr>
          <a:xfrm>
            <a:off x="401566" y="0"/>
            <a:ext cx="142711" cy="10287000"/>
            <a:chOff x="0" y="0"/>
            <a:chExt cx="190282" cy="13716000"/>
          </a:xfrm>
        </p:grpSpPr>
        <p:sp>
          <p:nvSpPr>
            <p:cNvPr id="4" name="AutoShape 4"/>
            <p:cNvSpPr/>
            <p:nvPr/>
          </p:nvSpPr>
          <p:spPr>
            <a:xfrm>
              <a:off x="88791" y="0"/>
              <a:ext cx="12700" cy="13716000"/>
            </a:xfrm>
            <a:prstGeom prst="rect">
              <a:avLst/>
            </a:prstGeom>
            <a:solidFill>
              <a:srgbClr val="141414"/>
            </a:solidFill>
          </p:spPr>
        </p:sp>
        <p:sp>
          <p:nvSpPr>
            <p:cNvPr id="5" name="AutoShape 5"/>
            <p:cNvSpPr/>
            <p:nvPr/>
          </p:nvSpPr>
          <p:spPr>
            <a:xfrm>
              <a:off x="0" y="5820971"/>
              <a:ext cx="190282" cy="2074059"/>
            </a:xfrm>
            <a:prstGeom prst="rect">
              <a:avLst/>
            </a:prstGeom>
            <a:solidFill>
              <a:srgbClr val="DD211D"/>
            </a:solidFill>
          </p:spPr>
        </p:sp>
      </p:grpSp>
      <p:sp>
        <p:nvSpPr>
          <p:cNvPr id="6" name="TextBox 6"/>
          <p:cNvSpPr txBox="1"/>
          <p:nvPr/>
        </p:nvSpPr>
        <p:spPr>
          <a:xfrm>
            <a:off x="1028700" y="3052885"/>
            <a:ext cx="16230600" cy="3409950"/>
          </a:xfrm>
          <a:prstGeom prst="rect">
            <a:avLst/>
          </a:prstGeom>
        </p:spPr>
        <p:txBody>
          <a:bodyPr lIns="0" tIns="0" rIns="0" bIns="0" rtlCol="0" anchor="t">
            <a:spAutoFit/>
          </a:bodyPr>
          <a:lstStyle/>
          <a:p>
            <a:pPr>
              <a:lnSpc>
                <a:spcPts val="4500"/>
              </a:lnSpc>
            </a:pPr>
            <a:r>
              <a:rPr lang="en-US" sz="3000">
                <a:solidFill>
                  <a:srgbClr val="141414"/>
                </a:solidFill>
                <a:latin typeface="Poppins Light Bold"/>
              </a:rPr>
              <a:t>Dans les diagrammes de séquences, on cherche à détailler la description des besoins par la description textuelle des cas d'utilisation et la production de diagrammes de séquence système illustrant cette description textuelle. </a:t>
            </a:r>
          </a:p>
          <a:p>
            <a:pPr>
              <a:lnSpc>
                <a:spcPts val="4500"/>
              </a:lnSpc>
            </a:pPr>
            <a:endParaRPr lang="en-US" sz="3000">
              <a:solidFill>
                <a:srgbClr val="141414"/>
              </a:solidFill>
              <a:latin typeface="Poppins Light Bold"/>
            </a:endParaRPr>
          </a:p>
          <a:p>
            <a:pPr>
              <a:lnSpc>
                <a:spcPts val="4500"/>
              </a:lnSpc>
            </a:pPr>
            <a:r>
              <a:rPr lang="en-US" sz="3000">
                <a:solidFill>
                  <a:srgbClr val="141414"/>
                </a:solidFill>
                <a:latin typeface="Poppins Light Bold"/>
              </a:rPr>
              <a:t>Cette étape amène souvent à mettre à jour le diagramme de cas d'utilisation puisque nous sommes toujours dans la spécification des besoins. </a:t>
            </a:r>
          </a:p>
        </p:txBody>
      </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078197">
            <a:off x="-348330" y="3717044"/>
            <a:ext cx="21893462" cy="1914682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grpSp>
        <p:nvGrpSpPr>
          <p:cNvPr id="2" name="Group 2"/>
          <p:cNvGrpSpPr/>
          <p:nvPr/>
        </p:nvGrpSpPr>
        <p:grpSpPr>
          <a:xfrm>
            <a:off x="401566" y="0"/>
            <a:ext cx="142711" cy="10287000"/>
            <a:chOff x="0" y="0"/>
            <a:chExt cx="190282" cy="13716000"/>
          </a:xfrm>
        </p:grpSpPr>
        <p:sp>
          <p:nvSpPr>
            <p:cNvPr id="3" name="AutoShape 3"/>
            <p:cNvSpPr/>
            <p:nvPr/>
          </p:nvSpPr>
          <p:spPr>
            <a:xfrm>
              <a:off x="88791" y="0"/>
              <a:ext cx="12700" cy="13716000"/>
            </a:xfrm>
            <a:prstGeom prst="rect">
              <a:avLst/>
            </a:prstGeom>
            <a:solidFill>
              <a:srgbClr val="141414"/>
            </a:solidFill>
          </p:spPr>
        </p:sp>
        <p:sp>
          <p:nvSpPr>
            <p:cNvPr id="4" name="AutoShape 4"/>
            <p:cNvSpPr/>
            <p:nvPr/>
          </p:nvSpPr>
          <p:spPr>
            <a:xfrm>
              <a:off x="0" y="5820971"/>
              <a:ext cx="190282" cy="2074059"/>
            </a:xfrm>
            <a:prstGeom prst="rect">
              <a:avLst/>
            </a:prstGeom>
            <a:solidFill>
              <a:srgbClr val="DD211D"/>
            </a:solidFill>
          </p:spPr>
        </p:sp>
      </p:grpSp>
      <p:sp>
        <p:nvSpPr>
          <p:cNvPr id="5" name="TextBox 5"/>
          <p:cNvSpPr txBox="1"/>
          <p:nvPr/>
        </p:nvSpPr>
        <p:spPr>
          <a:xfrm>
            <a:off x="1028700" y="761999"/>
            <a:ext cx="16230600" cy="723901"/>
          </a:xfrm>
          <a:prstGeom prst="rect">
            <a:avLst/>
          </a:prstGeom>
        </p:spPr>
        <p:txBody>
          <a:bodyPr lIns="0" tIns="0" rIns="0" bIns="0" rtlCol="0" anchor="t">
            <a:spAutoFit/>
          </a:bodyPr>
          <a:lstStyle/>
          <a:p>
            <a:pPr>
              <a:lnSpc>
                <a:spcPts val="5999"/>
              </a:lnSpc>
            </a:pPr>
            <a:r>
              <a:rPr lang="en-US" sz="3999">
                <a:solidFill>
                  <a:srgbClr val="DD211D"/>
                </a:solidFill>
                <a:latin typeface="Poppins Medium Bold"/>
              </a:rPr>
              <a:t>Authentification : </a:t>
            </a:r>
          </a:p>
        </p:txBody>
      </p:sp>
      <p:pic>
        <p:nvPicPr>
          <p:cNvPr id="6" name="Image 5">
            <a:extLst>
              <a:ext uri="{FF2B5EF4-FFF2-40B4-BE49-F238E27FC236}">
                <a16:creationId xmlns:a16="http://schemas.microsoft.com/office/drawing/2014/main" id="{B8039E14-0835-4FC7-B55E-87DDDC63C8A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638300"/>
            <a:ext cx="14201770" cy="8077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grpSp>
        <p:nvGrpSpPr>
          <p:cNvPr id="2" name="Group 2"/>
          <p:cNvGrpSpPr/>
          <p:nvPr/>
        </p:nvGrpSpPr>
        <p:grpSpPr>
          <a:xfrm>
            <a:off x="401566" y="0"/>
            <a:ext cx="142711" cy="10287000"/>
            <a:chOff x="0" y="0"/>
            <a:chExt cx="190282" cy="13716000"/>
          </a:xfrm>
        </p:grpSpPr>
        <p:sp>
          <p:nvSpPr>
            <p:cNvPr id="3" name="AutoShape 3"/>
            <p:cNvSpPr/>
            <p:nvPr/>
          </p:nvSpPr>
          <p:spPr>
            <a:xfrm>
              <a:off x="88791" y="0"/>
              <a:ext cx="12700" cy="13716000"/>
            </a:xfrm>
            <a:prstGeom prst="rect">
              <a:avLst/>
            </a:prstGeom>
            <a:solidFill>
              <a:srgbClr val="141414"/>
            </a:solidFill>
          </p:spPr>
        </p:sp>
        <p:sp>
          <p:nvSpPr>
            <p:cNvPr id="4" name="AutoShape 4"/>
            <p:cNvSpPr/>
            <p:nvPr/>
          </p:nvSpPr>
          <p:spPr>
            <a:xfrm>
              <a:off x="0" y="5820971"/>
              <a:ext cx="190282" cy="2074059"/>
            </a:xfrm>
            <a:prstGeom prst="rect">
              <a:avLst/>
            </a:prstGeom>
            <a:solidFill>
              <a:srgbClr val="DD211D"/>
            </a:solidFill>
          </p:spPr>
        </p:sp>
      </p:grpSp>
      <p:sp>
        <p:nvSpPr>
          <p:cNvPr id="5" name="TextBox 5"/>
          <p:cNvSpPr txBox="1"/>
          <p:nvPr/>
        </p:nvSpPr>
        <p:spPr>
          <a:xfrm>
            <a:off x="1028700" y="761999"/>
            <a:ext cx="16230600" cy="723901"/>
          </a:xfrm>
          <a:prstGeom prst="rect">
            <a:avLst/>
          </a:prstGeom>
        </p:spPr>
        <p:txBody>
          <a:bodyPr lIns="0" tIns="0" rIns="0" bIns="0" rtlCol="0" anchor="t">
            <a:spAutoFit/>
          </a:bodyPr>
          <a:lstStyle/>
          <a:p>
            <a:pPr>
              <a:lnSpc>
                <a:spcPts val="5999"/>
              </a:lnSpc>
            </a:pPr>
            <a:r>
              <a:rPr lang="en-US" sz="3999">
                <a:solidFill>
                  <a:srgbClr val="DD211D"/>
                </a:solidFill>
                <a:latin typeface="Poppins Medium Bold"/>
              </a:rPr>
              <a:t>Etudiant: </a:t>
            </a:r>
            <a:r>
              <a:rPr lang="en-US" sz="3999">
                <a:solidFill>
                  <a:srgbClr val="141414"/>
                </a:solidFill>
                <a:latin typeface="Poppins Medium Bold"/>
              </a:rPr>
              <a:t>Déposer rapport </a:t>
            </a:r>
          </a:p>
        </p:txBody>
      </p:sp>
      <p:pic>
        <p:nvPicPr>
          <p:cNvPr id="6" name="Image 5">
            <a:extLst>
              <a:ext uri="{FF2B5EF4-FFF2-40B4-BE49-F238E27FC236}">
                <a16:creationId xmlns:a16="http://schemas.microsoft.com/office/drawing/2014/main" id="{D8261F28-9848-4CFE-9296-36805B93346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790700"/>
            <a:ext cx="15030444" cy="7194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grpSp>
        <p:nvGrpSpPr>
          <p:cNvPr id="2" name="Group 2"/>
          <p:cNvGrpSpPr/>
          <p:nvPr/>
        </p:nvGrpSpPr>
        <p:grpSpPr>
          <a:xfrm>
            <a:off x="401566" y="0"/>
            <a:ext cx="142711" cy="10287000"/>
            <a:chOff x="0" y="0"/>
            <a:chExt cx="190282" cy="13716000"/>
          </a:xfrm>
        </p:grpSpPr>
        <p:sp>
          <p:nvSpPr>
            <p:cNvPr id="3" name="AutoShape 3"/>
            <p:cNvSpPr/>
            <p:nvPr/>
          </p:nvSpPr>
          <p:spPr>
            <a:xfrm>
              <a:off x="88791" y="0"/>
              <a:ext cx="12700" cy="13716000"/>
            </a:xfrm>
            <a:prstGeom prst="rect">
              <a:avLst/>
            </a:prstGeom>
            <a:solidFill>
              <a:srgbClr val="141414"/>
            </a:solidFill>
          </p:spPr>
        </p:sp>
        <p:sp>
          <p:nvSpPr>
            <p:cNvPr id="4" name="AutoShape 4"/>
            <p:cNvSpPr/>
            <p:nvPr/>
          </p:nvSpPr>
          <p:spPr>
            <a:xfrm>
              <a:off x="0" y="5820971"/>
              <a:ext cx="190282" cy="2074059"/>
            </a:xfrm>
            <a:prstGeom prst="rect">
              <a:avLst/>
            </a:prstGeom>
            <a:solidFill>
              <a:srgbClr val="DD211D"/>
            </a:solidFill>
          </p:spPr>
        </p:sp>
      </p:grpSp>
      <p:sp>
        <p:nvSpPr>
          <p:cNvPr id="5" name="TextBox 5"/>
          <p:cNvSpPr txBox="1"/>
          <p:nvPr/>
        </p:nvSpPr>
        <p:spPr>
          <a:xfrm>
            <a:off x="1028700" y="761999"/>
            <a:ext cx="16230600" cy="723901"/>
          </a:xfrm>
          <a:prstGeom prst="rect">
            <a:avLst/>
          </a:prstGeom>
        </p:spPr>
        <p:txBody>
          <a:bodyPr lIns="0" tIns="0" rIns="0" bIns="0" rtlCol="0" anchor="t">
            <a:spAutoFit/>
          </a:bodyPr>
          <a:lstStyle/>
          <a:p>
            <a:pPr>
              <a:lnSpc>
                <a:spcPts val="5999"/>
              </a:lnSpc>
            </a:pPr>
            <a:r>
              <a:rPr lang="en-US" sz="3999">
                <a:solidFill>
                  <a:srgbClr val="DD211D"/>
                </a:solidFill>
                <a:latin typeface="Poppins Medium Bold"/>
              </a:rPr>
              <a:t>Etudiant:  </a:t>
            </a:r>
            <a:r>
              <a:rPr lang="en-US" sz="3999">
                <a:solidFill>
                  <a:srgbClr val="141414"/>
                </a:solidFill>
                <a:latin typeface="Poppins Medium Bold"/>
              </a:rPr>
              <a:t>Consulter liste stages </a:t>
            </a:r>
          </a:p>
        </p:txBody>
      </p:sp>
      <p:pic>
        <p:nvPicPr>
          <p:cNvPr id="6" name="Image 5">
            <a:extLst>
              <a:ext uri="{FF2B5EF4-FFF2-40B4-BE49-F238E27FC236}">
                <a16:creationId xmlns:a16="http://schemas.microsoft.com/office/drawing/2014/main" id="{7BE50F6E-53FE-43E2-80D0-9A427D52C6A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962400" y="1752600"/>
            <a:ext cx="11696700" cy="6781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grpSp>
        <p:nvGrpSpPr>
          <p:cNvPr id="2" name="Group 2"/>
          <p:cNvGrpSpPr/>
          <p:nvPr/>
        </p:nvGrpSpPr>
        <p:grpSpPr>
          <a:xfrm>
            <a:off x="401566" y="0"/>
            <a:ext cx="142711" cy="10287000"/>
            <a:chOff x="0" y="0"/>
            <a:chExt cx="190282" cy="13716000"/>
          </a:xfrm>
        </p:grpSpPr>
        <p:sp>
          <p:nvSpPr>
            <p:cNvPr id="3" name="AutoShape 3"/>
            <p:cNvSpPr/>
            <p:nvPr/>
          </p:nvSpPr>
          <p:spPr>
            <a:xfrm>
              <a:off x="88791" y="0"/>
              <a:ext cx="12700" cy="13716000"/>
            </a:xfrm>
            <a:prstGeom prst="rect">
              <a:avLst/>
            </a:prstGeom>
            <a:solidFill>
              <a:srgbClr val="141414"/>
            </a:solidFill>
          </p:spPr>
        </p:sp>
        <p:sp>
          <p:nvSpPr>
            <p:cNvPr id="4" name="AutoShape 4"/>
            <p:cNvSpPr/>
            <p:nvPr/>
          </p:nvSpPr>
          <p:spPr>
            <a:xfrm>
              <a:off x="0" y="5820971"/>
              <a:ext cx="190282" cy="2074059"/>
            </a:xfrm>
            <a:prstGeom prst="rect">
              <a:avLst/>
            </a:prstGeom>
            <a:solidFill>
              <a:srgbClr val="DD211D"/>
            </a:solidFill>
          </p:spPr>
        </p:sp>
      </p:grpSp>
      <p:sp>
        <p:nvSpPr>
          <p:cNvPr id="5" name="TextBox 5"/>
          <p:cNvSpPr txBox="1"/>
          <p:nvPr/>
        </p:nvSpPr>
        <p:spPr>
          <a:xfrm>
            <a:off x="1028700" y="761999"/>
            <a:ext cx="16230600" cy="723901"/>
          </a:xfrm>
          <a:prstGeom prst="rect">
            <a:avLst/>
          </a:prstGeom>
        </p:spPr>
        <p:txBody>
          <a:bodyPr lIns="0" tIns="0" rIns="0" bIns="0" rtlCol="0" anchor="t">
            <a:spAutoFit/>
          </a:bodyPr>
          <a:lstStyle/>
          <a:p>
            <a:pPr>
              <a:lnSpc>
                <a:spcPts val="5999"/>
              </a:lnSpc>
            </a:pPr>
            <a:r>
              <a:rPr lang="en-US" sz="3999">
                <a:solidFill>
                  <a:srgbClr val="DD211D"/>
                </a:solidFill>
                <a:latin typeface="Poppins Medium Bold"/>
              </a:rPr>
              <a:t>Responsable  de la cellule de stages : </a:t>
            </a:r>
            <a:r>
              <a:rPr lang="en-US" sz="3999">
                <a:solidFill>
                  <a:srgbClr val="141414"/>
                </a:solidFill>
                <a:latin typeface="Poppins Medium Bold"/>
              </a:rPr>
              <a:t>Chercher stage </a:t>
            </a:r>
          </a:p>
        </p:txBody>
      </p:sp>
      <p:pic>
        <p:nvPicPr>
          <p:cNvPr id="6" name="Image 5">
            <a:extLst>
              <a:ext uri="{FF2B5EF4-FFF2-40B4-BE49-F238E27FC236}">
                <a16:creationId xmlns:a16="http://schemas.microsoft.com/office/drawing/2014/main" id="{7F624AC7-72F2-437C-ACAB-7B58598B249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124200" y="1638300"/>
            <a:ext cx="13239748" cy="75057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grpSp>
        <p:nvGrpSpPr>
          <p:cNvPr id="2" name="Group 2"/>
          <p:cNvGrpSpPr/>
          <p:nvPr/>
        </p:nvGrpSpPr>
        <p:grpSpPr>
          <a:xfrm>
            <a:off x="401566" y="0"/>
            <a:ext cx="142711" cy="10287000"/>
            <a:chOff x="0" y="0"/>
            <a:chExt cx="190282" cy="13716000"/>
          </a:xfrm>
        </p:grpSpPr>
        <p:sp>
          <p:nvSpPr>
            <p:cNvPr id="3" name="AutoShape 3"/>
            <p:cNvSpPr/>
            <p:nvPr/>
          </p:nvSpPr>
          <p:spPr>
            <a:xfrm>
              <a:off x="88791" y="0"/>
              <a:ext cx="12700" cy="13716000"/>
            </a:xfrm>
            <a:prstGeom prst="rect">
              <a:avLst/>
            </a:prstGeom>
            <a:solidFill>
              <a:srgbClr val="141414"/>
            </a:solidFill>
          </p:spPr>
        </p:sp>
        <p:sp>
          <p:nvSpPr>
            <p:cNvPr id="4" name="AutoShape 4"/>
            <p:cNvSpPr/>
            <p:nvPr/>
          </p:nvSpPr>
          <p:spPr>
            <a:xfrm>
              <a:off x="0" y="5820971"/>
              <a:ext cx="190282" cy="2074059"/>
            </a:xfrm>
            <a:prstGeom prst="rect">
              <a:avLst/>
            </a:prstGeom>
            <a:solidFill>
              <a:srgbClr val="DD211D"/>
            </a:solidFill>
          </p:spPr>
        </p:sp>
      </p:grpSp>
      <p:sp>
        <p:nvSpPr>
          <p:cNvPr id="5" name="TextBox 5"/>
          <p:cNvSpPr txBox="1"/>
          <p:nvPr/>
        </p:nvSpPr>
        <p:spPr>
          <a:xfrm>
            <a:off x="1028700" y="761999"/>
            <a:ext cx="16230600" cy="723901"/>
          </a:xfrm>
          <a:prstGeom prst="rect">
            <a:avLst/>
          </a:prstGeom>
        </p:spPr>
        <p:txBody>
          <a:bodyPr lIns="0" tIns="0" rIns="0" bIns="0" rtlCol="0" anchor="t">
            <a:spAutoFit/>
          </a:bodyPr>
          <a:lstStyle/>
          <a:p>
            <a:pPr>
              <a:lnSpc>
                <a:spcPts val="5999"/>
              </a:lnSpc>
            </a:pPr>
            <a:r>
              <a:rPr lang="en-US" sz="3999">
                <a:solidFill>
                  <a:srgbClr val="DD211D"/>
                </a:solidFill>
                <a:latin typeface="Poppins Medium Bold"/>
              </a:rPr>
              <a:t>Responsable  de la cellule de stages :  </a:t>
            </a:r>
            <a:r>
              <a:rPr lang="en-US" sz="3999">
                <a:solidFill>
                  <a:srgbClr val="141414"/>
                </a:solidFill>
                <a:latin typeface="Poppins Medium Bold"/>
              </a:rPr>
              <a:t>Mettre à jour </a:t>
            </a:r>
          </a:p>
        </p:txBody>
      </p:sp>
      <p:pic>
        <p:nvPicPr>
          <p:cNvPr id="6" name="Image 5">
            <a:extLst>
              <a:ext uri="{FF2B5EF4-FFF2-40B4-BE49-F238E27FC236}">
                <a16:creationId xmlns:a16="http://schemas.microsoft.com/office/drawing/2014/main" id="{E6930E03-6C7C-4DEE-9D6F-6D7DA7C4DA3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066925" y="1638300"/>
            <a:ext cx="14392275" cy="3725545"/>
          </a:xfrm>
          <a:prstGeom prst="rect">
            <a:avLst/>
          </a:prstGeom>
          <a:noFill/>
          <a:ln>
            <a:noFill/>
          </a:ln>
        </p:spPr>
      </p:pic>
      <p:pic>
        <p:nvPicPr>
          <p:cNvPr id="7" name="Image 6">
            <a:extLst>
              <a:ext uri="{FF2B5EF4-FFF2-40B4-BE49-F238E27FC236}">
                <a16:creationId xmlns:a16="http://schemas.microsoft.com/office/drawing/2014/main" id="{2BADA9EF-8FD5-43D0-85DA-0C8B62E9698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647957" y="5363845"/>
            <a:ext cx="13601850" cy="2903856"/>
          </a:xfrm>
          <a:prstGeom prst="rect">
            <a:avLst/>
          </a:prstGeom>
          <a:noFill/>
          <a:ln>
            <a:noFill/>
          </a:ln>
        </p:spPr>
      </p:pic>
      <p:pic>
        <p:nvPicPr>
          <p:cNvPr id="8" name="Image 7">
            <a:extLst>
              <a:ext uri="{FF2B5EF4-FFF2-40B4-BE49-F238E27FC236}">
                <a16:creationId xmlns:a16="http://schemas.microsoft.com/office/drawing/2014/main" id="{7F628A29-27BD-46E2-945E-915E9676D92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647957" y="8267701"/>
            <a:ext cx="13601849" cy="21494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611" b="13611"/>
          <a:stretch>
            <a:fillRect/>
          </a:stretch>
        </p:blipFill>
        <p:spPr>
          <a:xfrm>
            <a:off x="0" y="0"/>
            <a:ext cx="18288000" cy="10287000"/>
          </a:xfrm>
          <a:prstGeom prst="rect">
            <a:avLst/>
          </a:prstGeom>
        </p:spPr>
      </p:pic>
      <p:sp>
        <p:nvSpPr>
          <p:cNvPr id="3" name="AutoShape 3"/>
          <p:cNvSpPr/>
          <p:nvPr/>
        </p:nvSpPr>
        <p:spPr>
          <a:xfrm>
            <a:off x="0" y="0"/>
            <a:ext cx="1028700" cy="10287000"/>
          </a:xfrm>
          <a:prstGeom prst="rect">
            <a:avLst/>
          </a:prstGeom>
          <a:solidFill>
            <a:srgbClr val="FDFCFC"/>
          </a:solidFill>
        </p:spPr>
      </p:sp>
      <p:sp>
        <p:nvSpPr>
          <p:cNvPr id="4" name="TextBox 4"/>
          <p:cNvSpPr txBox="1"/>
          <p:nvPr/>
        </p:nvSpPr>
        <p:spPr>
          <a:xfrm>
            <a:off x="3752606" y="2414155"/>
            <a:ext cx="12467303" cy="981075"/>
          </a:xfrm>
          <a:prstGeom prst="rect">
            <a:avLst/>
          </a:prstGeom>
        </p:spPr>
        <p:txBody>
          <a:bodyPr lIns="0" tIns="0" rIns="0" bIns="0" rtlCol="0" anchor="t">
            <a:spAutoFit/>
          </a:bodyPr>
          <a:lstStyle/>
          <a:p>
            <a:pPr algn="ctr">
              <a:lnSpc>
                <a:spcPts val="7800"/>
              </a:lnSpc>
            </a:pPr>
            <a:r>
              <a:rPr lang="en-US" sz="6000" spc="60">
                <a:solidFill>
                  <a:srgbClr val="FDFCFC"/>
                </a:solidFill>
                <a:latin typeface="Poppins Light Bold Italics"/>
              </a:rPr>
              <a:t>Remerciement</a:t>
            </a:r>
          </a:p>
        </p:txBody>
      </p:sp>
      <p:grpSp>
        <p:nvGrpSpPr>
          <p:cNvPr id="5" name="Group 5"/>
          <p:cNvGrpSpPr/>
          <p:nvPr/>
        </p:nvGrpSpPr>
        <p:grpSpPr>
          <a:xfrm>
            <a:off x="401566" y="0"/>
            <a:ext cx="142711" cy="10287000"/>
            <a:chOff x="0" y="0"/>
            <a:chExt cx="190282" cy="13716000"/>
          </a:xfrm>
        </p:grpSpPr>
        <p:sp>
          <p:nvSpPr>
            <p:cNvPr id="6" name="AutoShape 6"/>
            <p:cNvSpPr/>
            <p:nvPr/>
          </p:nvSpPr>
          <p:spPr>
            <a:xfrm>
              <a:off x="88791" y="0"/>
              <a:ext cx="12700" cy="13716000"/>
            </a:xfrm>
            <a:prstGeom prst="rect">
              <a:avLst/>
            </a:prstGeom>
            <a:solidFill>
              <a:srgbClr val="141414"/>
            </a:solidFill>
          </p:spPr>
        </p:sp>
        <p:sp>
          <p:nvSpPr>
            <p:cNvPr id="7" name="AutoShape 7"/>
            <p:cNvSpPr/>
            <p:nvPr/>
          </p:nvSpPr>
          <p:spPr>
            <a:xfrm>
              <a:off x="0" y="5820971"/>
              <a:ext cx="190282" cy="2074059"/>
            </a:xfrm>
            <a:prstGeom prst="rect">
              <a:avLst/>
            </a:prstGeom>
            <a:solidFill>
              <a:srgbClr val="DD211D"/>
            </a:solidFill>
          </p:spPr>
        </p:sp>
      </p:grpSp>
      <p:sp>
        <p:nvSpPr>
          <p:cNvPr id="8" name="TextBox 8"/>
          <p:cNvSpPr txBox="1"/>
          <p:nvPr/>
        </p:nvSpPr>
        <p:spPr>
          <a:xfrm>
            <a:off x="2068091" y="4786746"/>
            <a:ext cx="14149544" cy="3019425"/>
          </a:xfrm>
          <a:prstGeom prst="rect">
            <a:avLst/>
          </a:prstGeom>
        </p:spPr>
        <p:txBody>
          <a:bodyPr lIns="0" tIns="0" rIns="0" bIns="0" rtlCol="0" anchor="t">
            <a:spAutoFit/>
          </a:bodyPr>
          <a:lstStyle/>
          <a:p>
            <a:pPr algn="ctr">
              <a:lnSpc>
                <a:spcPts val="6000"/>
              </a:lnSpc>
            </a:pPr>
            <a:r>
              <a:rPr lang="en-US" sz="4000">
                <a:solidFill>
                  <a:srgbClr val="FDFCFC"/>
                </a:solidFill>
                <a:latin typeface="Poppins Light Bold"/>
              </a:rPr>
              <a:t>Nous tenons à remercier notre chère professeur pour le temps qu’ elle a consacré et pour les précieuses informations qu’il nous a prodigues avec intérêt et Compréhension.​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grpSp>
        <p:nvGrpSpPr>
          <p:cNvPr id="2" name="Group 2"/>
          <p:cNvGrpSpPr/>
          <p:nvPr/>
        </p:nvGrpSpPr>
        <p:grpSpPr>
          <a:xfrm>
            <a:off x="401566" y="0"/>
            <a:ext cx="142711" cy="10287000"/>
            <a:chOff x="0" y="0"/>
            <a:chExt cx="190282" cy="13716000"/>
          </a:xfrm>
        </p:grpSpPr>
        <p:sp>
          <p:nvSpPr>
            <p:cNvPr id="3" name="AutoShape 3"/>
            <p:cNvSpPr/>
            <p:nvPr/>
          </p:nvSpPr>
          <p:spPr>
            <a:xfrm>
              <a:off x="88791" y="0"/>
              <a:ext cx="12700" cy="13716000"/>
            </a:xfrm>
            <a:prstGeom prst="rect">
              <a:avLst/>
            </a:prstGeom>
            <a:solidFill>
              <a:srgbClr val="141414"/>
            </a:solidFill>
          </p:spPr>
        </p:sp>
        <p:sp>
          <p:nvSpPr>
            <p:cNvPr id="4" name="AutoShape 4"/>
            <p:cNvSpPr/>
            <p:nvPr/>
          </p:nvSpPr>
          <p:spPr>
            <a:xfrm>
              <a:off x="0" y="5820971"/>
              <a:ext cx="190282" cy="2074059"/>
            </a:xfrm>
            <a:prstGeom prst="rect">
              <a:avLst/>
            </a:prstGeom>
            <a:solidFill>
              <a:srgbClr val="DD211D"/>
            </a:solidFill>
          </p:spPr>
        </p:sp>
      </p:grpSp>
      <p:sp>
        <p:nvSpPr>
          <p:cNvPr id="5" name="TextBox 5"/>
          <p:cNvSpPr txBox="1"/>
          <p:nvPr/>
        </p:nvSpPr>
        <p:spPr>
          <a:xfrm>
            <a:off x="1028700" y="761999"/>
            <a:ext cx="16230600" cy="723901"/>
          </a:xfrm>
          <a:prstGeom prst="rect">
            <a:avLst/>
          </a:prstGeom>
        </p:spPr>
        <p:txBody>
          <a:bodyPr lIns="0" tIns="0" rIns="0" bIns="0" rtlCol="0" anchor="t">
            <a:spAutoFit/>
          </a:bodyPr>
          <a:lstStyle/>
          <a:p>
            <a:pPr>
              <a:lnSpc>
                <a:spcPts val="5999"/>
              </a:lnSpc>
            </a:pPr>
            <a:r>
              <a:rPr lang="en-US" sz="3999">
                <a:solidFill>
                  <a:srgbClr val="DD211D"/>
                </a:solidFill>
                <a:latin typeface="Poppins Medium Bold"/>
              </a:rPr>
              <a:t>Responsable  de la cellule de stages :   </a:t>
            </a:r>
            <a:r>
              <a:rPr lang="en-US" sz="3999">
                <a:solidFill>
                  <a:srgbClr val="141414"/>
                </a:solidFill>
                <a:latin typeface="Poppins Medium Bold"/>
              </a:rPr>
              <a:t>Inscrire Etudiant </a:t>
            </a:r>
          </a:p>
        </p:txBody>
      </p:sp>
      <p:pic>
        <p:nvPicPr>
          <p:cNvPr id="6" name="Image 5">
            <a:extLst>
              <a:ext uri="{FF2B5EF4-FFF2-40B4-BE49-F238E27FC236}">
                <a16:creationId xmlns:a16="http://schemas.microsoft.com/office/drawing/2014/main" id="{316DA719-0733-41E9-A36D-1B209CAFF22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066930" y="1943100"/>
            <a:ext cx="15192370" cy="671925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grpSp>
        <p:nvGrpSpPr>
          <p:cNvPr id="2" name="Group 2"/>
          <p:cNvGrpSpPr/>
          <p:nvPr/>
        </p:nvGrpSpPr>
        <p:grpSpPr>
          <a:xfrm>
            <a:off x="401566" y="0"/>
            <a:ext cx="142711" cy="10287000"/>
            <a:chOff x="0" y="0"/>
            <a:chExt cx="190282" cy="13716000"/>
          </a:xfrm>
        </p:grpSpPr>
        <p:sp>
          <p:nvSpPr>
            <p:cNvPr id="3" name="AutoShape 3"/>
            <p:cNvSpPr/>
            <p:nvPr/>
          </p:nvSpPr>
          <p:spPr>
            <a:xfrm>
              <a:off x="88791" y="0"/>
              <a:ext cx="12700" cy="13716000"/>
            </a:xfrm>
            <a:prstGeom prst="rect">
              <a:avLst/>
            </a:prstGeom>
            <a:solidFill>
              <a:srgbClr val="141414"/>
            </a:solidFill>
          </p:spPr>
        </p:sp>
        <p:sp>
          <p:nvSpPr>
            <p:cNvPr id="4" name="AutoShape 4"/>
            <p:cNvSpPr/>
            <p:nvPr/>
          </p:nvSpPr>
          <p:spPr>
            <a:xfrm>
              <a:off x="0" y="5820971"/>
              <a:ext cx="190282" cy="2074059"/>
            </a:xfrm>
            <a:prstGeom prst="rect">
              <a:avLst/>
            </a:prstGeom>
            <a:solidFill>
              <a:srgbClr val="DD211D"/>
            </a:solidFill>
          </p:spPr>
        </p:sp>
      </p:grpSp>
      <p:sp>
        <p:nvSpPr>
          <p:cNvPr id="5" name="TextBox 5"/>
          <p:cNvSpPr txBox="1"/>
          <p:nvPr/>
        </p:nvSpPr>
        <p:spPr>
          <a:xfrm>
            <a:off x="1028700" y="761999"/>
            <a:ext cx="16230600" cy="723901"/>
          </a:xfrm>
          <a:prstGeom prst="rect">
            <a:avLst/>
          </a:prstGeom>
        </p:spPr>
        <p:txBody>
          <a:bodyPr lIns="0" tIns="0" rIns="0" bIns="0" rtlCol="0" anchor="t">
            <a:spAutoFit/>
          </a:bodyPr>
          <a:lstStyle/>
          <a:p>
            <a:pPr>
              <a:lnSpc>
                <a:spcPts val="5999"/>
              </a:lnSpc>
            </a:pPr>
            <a:r>
              <a:rPr lang="en-US" sz="3999">
                <a:solidFill>
                  <a:srgbClr val="DD211D"/>
                </a:solidFill>
                <a:latin typeface="Poppins Medium Bold"/>
              </a:rPr>
              <a:t>Responsable  de la cellule de stages :   </a:t>
            </a:r>
            <a:r>
              <a:rPr lang="en-US" sz="3999">
                <a:solidFill>
                  <a:srgbClr val="141414"/>
                </a:solidFill>
                <a:latin typeface="Poppins Medium Bold"/>
              </a:rPr>
              <a:t>Instruire demande</a:t>
            </a:r>
          </a:p>
        </p:txBody>
      </p:sp>
      <p:pic>
        <p:nvPicPr>
          <p:cNvPr id="6" name="Image 5">
            <a:extLst>
              <a:ext uri="{FF2B5EF4-FFF2-40B4-BE49-F238E27FC236}">
                <a16:creationId xmlns:a16="http://schemas.microsoft.com/office/drawing/2014/main" id="{30330BB8-6E25-4F94-9385-BD52D513300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095500"/>
            <a:ext cx="14763747" cy="7162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grpSp>
        <p:nvGrpSpPr>
          <p:cNvPr id="2" name="Group 2"/>
          <p:cNvGrpSpPr/>
          <p:nvPr/>
        </p:nvGrpSpPr>
        <p:grpSpPr>
          <a:xfrm>
            <a:off x="401566" y="0"/>
            <a:ext cx="142711" cy="10287000"/>
            <a:chOff x="0" y="0"/>
            <a:chExt cx="190282" cy="13716000"/>
          </a:xfrm>
        </p:grpSpPr>
        <p:sp>
          <p:nvSpPr>
            <p:cNvPr id="3" name="AutoShape 3"/>
            <p:cNvSpPr/>
            <p:nvPr/>
          </p:nvSpPr>
          <p:spPr>
            <a:xfrm>
              <a:off x="88791" y="0"/>
              <a:ext cx="12700" cy="13716000"/>
            </a:xfrm>
            <a:prstGeom prst="rect">
              <a:avLst/>
            </a:prstGeom>
            <a:solidFill>
              <a:srgbClr val="141414"/>
            </a:solidFill>
          </p:spPr>
        </p:sp>
        <p:sp>
          <p:nvSpPr>
            <p:cNvPr id="4" name="AutoShape 4"/>
            <p:cNvSpPr/>
            <p:nvPr/>
          </p:nvSpPr>
          <p:spPr>
            <a:xfrm>
              <a:off x="0" y="5820971"/>
              <a:ext cx="190282" cy="2074059"/>
            </a:xfrm>
            <a:prstGeom prst="rect">
              <a:avLst/>
            </a:prstGeom>
            <a:solidFill>
              <a:srgbClr val="DD211D"/>
            </a:solidFill>
          </p:spPr>
        </p:sp>
      </p:grpSp>
      <p:sp>
        <p:nvSpPr>
          <p:cNvPr id="5" name="TextBox 5"/>
          <p:cNvSpPr txBox="1"/>
          <p:nvPr/>
        </p:nvSpPr>
        <p:spPr>
          <a:xfrm>
            <a:off x="1028700" y="761999"/>
            <a:ext cx="16230600" cy="723901"/>
          </a:xfrm>
          <a:prstGeom prst="rect">
            <a:avLst/>
          </a:prstGeom>
        </p:spPr>
        <p:txBody>
          <a:bodyPr lIns="0" tIns="0" rIns="0" bIns="0" rtlCol="0" anchor="t">
            <a:spAutoFit/>
          </a:bodyPr>
          <a:lstStyle/>
          <a:p>
            <a:pPr>
              <a:lnSpc>
                <a:spcPts val="5999"/>
              </a:lnSpc>
            </a:pPr>
            <a:r>
              <a:rPr lang="en-US" sz="3999">
                <a:solidFill>
                  <a:srgbClr val="DD211D"/>
                </a:solidFill>
                <a:latin typeface="Poppins Medium Bold"/>
              </a:rPr>
              <a:t>Responsable  de la cellule de stages :   </a:t>
            </a:r>
            <a:r>
              <a:rPr lang="en-US" sz="3999">
                <a:solidFill>
                  <a:srgbClr val="141414"/>
                </a:solidFill>
                <a:latin typeface="Poppins Medium Bold"/>
              </a:rPr>
              <a:t> Annuler inscription</a:t>
            </a:r>
          </a:p>
        </p:txBody>
      </p:sp>
      <p:pic>
        <p:nvPicPr>
          <p:cNvPr id="6" name="Image 5">
            <a:extLst>
              <a:ext uri="{FF2B5EF4-FFF2-40B4-BE49-F238E27FC236}">
                <a16:creationId xmlns:a16="http://schemas.microsoft.com/office/drawing/2014/main" id="{F09100F3-E2D6-4822-96C3-F0DD9A401F0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714500"/>
            <a:ext cx="13935074" cy="80009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grpSp>
        <p:nvGrpSpPr>
          <p:cNvPr id="2" name="Group 2"/>
          <p:cNvGrpSpPr/>
          <p:nvPr/>
        </p:nvGrpSpPr>
        <p:grpSpPr>
          <a:xfrm>
            <a:off x="401566" y="0"/>
            <a:ext cx="142711" cy="10287000"/>
            <a:chOff x="0" y="0"/>
            <a:chExt cx="190282" cy="13716000"/>
          </a:xfrm>
        </p:grpSpPr>
        <p:sp>
          <p:nvSpPr>
            <p:cNvPr id="3" name="AutoShape 3"/>
            <p:cNvSpPr/>
            <p:nvPr/>
          </p:nvSpPr>
          <p:spPr>
            <a:xfrm>
              <a:off x="88791" y="0"/>
              <a:ext cx="12700" cy="13716000"/>
            </a:xfrm>
            <a:prstGeom prst="rect">
              <a:avLst/>
            </a:prstGeom>
            <a:solidFill>
              <a:srgbClr val="141414"/>
            </a:solidFill>
          </p:spPr>
        </p:sp>
        <p:sp>
          <p:nvSpPr>
            <p:cNvPr id="4" name="AutoShape 4"/>
            <p:cNvSpPr/>
            <p:nvPr/>
          </p:nvSpPr>
          <p:spPr>
            <a:xfrm>
              <a:off x="0" y="5820971"/>
              <a:ext cx="190282" cy="2074059"/>
            </a:xfrm>
            <a:prstGeom prst="rect">
              <a:avLst/>
            </a:prstGeom>
            <a:solidFill>
              <a:srgbClr val="DD211D"/>
            </a:solidFill>
          </p:spPr>
        </p:sp>
      </p:grpSp>
      <p:sp>
        <p:nvSpPr>
          <p:cNvPr id="5" name="TextBox 5"/>
          <p:cNvSpPr txBox="1"/>
          <p:nvPr/>
        </p:nvSpPr>
        <p:spPr>
          <a:xfrm>
            <a:off x="1028700" y="761999"/>
            <a:ext cx="16230600" cy="723901"/>
          </a:xfrm>
          <a:prstGeom prst="rect">
            <a:avLst/>
          </a:prstGeom>
        </p:spPr>
        <p:txBody>
          <a:bodyPr lIns="0" tIns="0" rIns="0" bIns="0" rtlCol="0" anchor="t">
            <a:spAutoFit/>
          </a:bodyPr>
          <a:lstStyle/>
          <a:p>
            <a:pPr>
              <a:lnSpc>
                <a:spcPts val="5999"/>
              </a:lnSpc>
            </a:pPr>
            <a:r>
              <a:rPr lang="en-US" sz="3999">
                <a:solidFill>
                  <a:srgbClr val="DD211D"/>
                </a:solidFill>
                <a:latin typeface="Poppins Medium Bold"/>
              </a:rPr>
              <a:t>Jury :   </a:t>
            </a:r>
            <a:r>
              <a:rPr lang="en-US" sz="3999">
                <a:solidFill>
                  <a:srgbClr val="141414"/>
                </a:solidFill>
                <a:latin typeface="Poppins Medium Bold"/>
              </a:rPr>
              <a:t>Assigner note du stage :</a:t>
            </a:r>
          </a:p>
        </p:txBody>
      </p:sp>
      <p:pic>
        <p:nvPicPr>
          <p:cNvPr id="6" name="Image 5">
            <a:extLst>
              <a:ext uri="{FF2B5EF4-FFF2-40B4-BE49-F238E27FC236}">
                <a16:creationId xmlns:a16="http://schemas.microsoft.com/office/drawing/2014/main" id="{1864CC87-3D23-4C80-9D23-7451F08587E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33601" y="1790700"/>
            <a:ext cx="14458948" cy="72389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sp>
        <p:nvSpPr>
          <p:cNvPr id="2" name="TextBox 2"/>
          <p:cNvSpPr txBox="1"/>
          <p:nvPr/>
        </p:nvSpPr>
        <p:spPr>
          <a:xfrm>
            <a:off x="1028700" y="734646"/>
            <a:ext cx="16230600" cy="2194560"/>
          </a:xfrm>
          <a:prstGeom prst="rect">
            <a:avLst/>
          </a:prstGeom>
        </p:spPr>
        <p:txBody>
          <a:bodyPr lIns="0" tIns="0" rIns="0" bIns="0" rtlCol="0" anchor="t">
            <a:spAutoFit/>
          </a:bodyPr>
          <a:lstStyle/>
          <a:p>
            <a:pPr>
              <a:lnSpc>
                <a:spcPts val="8640"/>
              </a:lnSpc>
            </a:pPr>
            <a:r>
              <a:rPr lang="en-US" sz="7200">
                <a:solidFill>
                  <a:srgbClr val="141414"/>
                </a:solidFill>
                <a:latin typeface="Poppins Bold Bold"/>
              </a:rPr>
              <a:t>Diagramme des </a:t>
            </a:r>
            <a:r>
              <a:rPr lang="en-US" sz="7200">
                <a:solidFill>
                  <a:srgbClr val="DD211D"/>
                </a:solidFill>
                <a:latin typeface="Poppins Bold Bold"/>
              </a:rPr>
              <a:t>classes participantes  </a:t>
            </a:r>
          </a:p>
        </p:txBody>
      </p:sp>
      <p:sp>
        <p:nvSpPr>
          <p:cNvPr id="3" name="TextBox 3"/>
          <p:cNvSpPr txBox="1"/>
          <p:nvPr/>
        </p:nvSpPr>
        <p:spPr>
          <a:xfrm>
            <a:off x="1028700" y="3732339"/>
            <a:ext cx="16230600" cy="1695450"/>
          </a:xfrm>
          <a:prstGeom prst="rect">
            <a:avLst/>
          </a:prstGeom>
        </p:spPr>
        <p:txBody>
          <a:bodyPr lIns="0" tIns="0" rIns="0" bIns="0" rtlCol="0" anchor="t">
            <a:spAutoFit/>
          </a:bodyPr>
          <a:lstStyle/>
          <a:p>
            <a:pPr>
              <a:lnSpc>
                <a:spcPts val="4500"/>
              </a:lnSpc>
            </a:pPr>
            <a:r>
              <a:rPr lang="en-US" sz="3000">
                <a:solidFill>
                  <a:srgbClr val="141414"/>
                </a:solidFill>
                <a:latin typeface="Poppins Light Bold"/>
              </a:rPr>
              <a:t>Le Diagramme des Classes Participantes est un diagramme de classes décrivant toutes les classes d'analyse. Le DCP est une version enrichie du modèle du domaine, auquel on adjoint les classes d'interaction et de contrôle.</a:t>
            </a:r>
          </a:p>
        </p:txBody>
      </p:sp>
      <p:grpSp>
        <p:nvGrpSpPr>
          <p:cNvPr id="4" name="Group 4"/>
          <p:cNvGrpSpPr/>
          <p:nvPr/>
        </p:nvGrpSpPr>
        <p:grpSpPr>
          <a:xfrm>
            <a:off x="401566" y="0"/>
            <a:ext cx="142711" cy="10287000"/>
            <a:chOff x="0" y="0"/>
            <a:chExt cx="190282" cy="13716000"/>
          </a:xfrm>
        </p:grpSpPr>
        <p:sp>
          <p:nvSpPr>
            <p:cNvPr id="5" name="AutoShape 5"/>
            <p:cNvSpPr/>
            <p:nvPr/>
          </p:nvSpPr>
          <p:spPr>
            <a:xfrm>
              <a:off x="88791" y="0"/>
              <a:ext cx="12700" cy="13716000"/>
            </a:xfrm>
            <a:prstGeom prst="rect">
              <a:avLst/>
            </a:prstGeom>
            <a:solidFill>
              <a:srgbClr val="141414"/>
            </a:solidFill>
          </p:spPr>
        </p:sp>
        <p:sp>
          <p:nvSpPr>
            <p:cNvPr id="6" name="AutoShape 6"/>
            <p:cNvSpPr/>
            <p:nvPr/>
          </p:nvSpPr>
          <p:spPr>
            <a:xfrm>
              <a:off x="0" y="5820971"/>
              <a:ext cx="190282" cy="2074059"/>
            </a:xfrm>
            <a:prstGeom prst="rect">
              <a:avLst/>
            </a:prstGeom>
            <a:solidFill>
              <a:srgbClr val="DD211D"/>
            </a:solidFill>
          </p:spPr>
        </p:sp>
      </p:grpSp>
      <p:sp>
        <p:nvSpPr>
          <p:cNvPr id="7" name="TextBox 7"/>
          <p:cNvSpPr txBox="1"/>
          <p:nvPr/>
        </p:nvSpPr>
        <p:spPr>
          <a:xfrm>
            <a:off x="2231341" y="6259828"/>
            <a:ext cx="14437409" cy="915511"/>
          </a:xfrm>
          <a:prstGeom prst="rect">
            <a:avLst/>
          </a:prstGeom>
        </p:spPr>
        <p:txBody>
          <a:bodyPr lIns="0" tIns="0" rIns="0" bIns="0" rtlCol="0" anchor="t">
            <a:spAutoFit/>
          </a:bodyPr>
          <a:lstStyle/>
          <a:p>
            <a:pPr>
              <a:lnSpc>
                <a:spcPts val="3640"/>
              </a:lnSpc>
            </a:pPr>
            <a:r>
              <a:rPr lang="en-US" sz="2600">
                <a:solidFill>
                  <a:srgbClr val="141414"/>
                </a:solidFill>
                <a:latin typeface="Poppins Medium"/>
              </a:rPr>
              <a:t>Les dialogues ne peuvent être reliés qu'aux contrôles ou à d'autres dialogues</a:t>
            </a:r>
          </a:p>
          <a:p>
            <a:pPr>
              <a:lnSpc>
                <a:spcPts val="3640"/>
              </a:lnSpc>
            </a:pPr>
            <a:r>
              <a:rPr lang="en-US" sz="2600">
                <a:solidFill>
                  <a:srgbClr val="141414"/>
                </a:solidFill>
                <a:latin typeface="Poppins Medium"/>
              </a:rPr>
              <a:t>(en général, associations unidirectionnelles). </a:t>
            </a:r>
          </a:p>
        </p:txBody>
      </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6345659"/>
            <a:ext cx="610500" cy="610500"/>
          </a:xfrm>
          <a:prstGeom prst="rect">
            <a:avLst/>
          </a:prstGeom>
        </p:spPr>
      </p:pic>
      <p:sp>
        <p:nvSpPr>
          <p:cNvPr id="9" name="TextBox 9"/>
          <p:cNvSpPr txBox="1"/>
          <p:nvPr/>
        </p:nvSpPr>
        <p:spPr>
          <a:xfrm>
            <a:off x="2231341" y="7704067"/>
            <a:ext cx="14732684" cy="453310"/>
          </a:xfrm>
          <a:prstGeom prst="rect">
            <a:avLst/>
          </a:prstGeom>
        </p:spPr>
        <p:txBody>
          <a:bodyPr lIns="0" tIns="0" rIns="0" bIns="0" rtlCol="0" anchor="t">
            <a:spAutoFit/>
          </a:bodyPr>
          <a:lstStyle/>
          <a:p>
            <a:pPr>
              <a:lnSpc>
                <a:spcPts val="3640"/>
              </a:lnSpc>
            </a:pPr>
            <a:r>
              <a:rPr lang="en-US" sz="2600">
                <a:solidFill>
                  <a:srgbClr val="141414"/>
                </a:solidFill>
                <a:latin typeface="Poppins Medium"/>
              </a:rPr>
              <a:t>Les classes métier ne peuvent être reliées qu'aux contrôles ou à d'autres classes métier.  </a:t>
            </a:r>
          </a:p>
        </p:txBody>
      </p:sp>
      <p:pic>
        <p:nvPicPr>
          <p:cNvPr id="10" name="Picture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7606422"/>
            <a:ext cx="610500" cy="610500"/>
          </a:xfrm>
          <a:prstGeom prst="rect">
            <a:avLst/>
          </a:prstGeom>
        </p:spPr>
      </p:pic>
      <p:sp>
        <p:nvSpPr>
          <p:cNvPr id="11" name="TextBox 11"/>
          <p:cNvSpPr txBox="1"/>
          <p:nvPr/>
        </p:nvSpPr>
        <p:spPr>
          <a:xfrm>
            <a:off x="2231341" y="8735920"/>
            <a:ext cx="14437409" cy="453310"/>
          </a:xfrm>
          <a:prstGeom prst="rect">
            <a:avLst/>
          </a:prstGeom>
        </p:spPr>
        <p:txBody>
          <a:bodyPr lIns="0" tIns="0" rIns="0" bIns="0" rtlCol="0" anchor="t">
            <a:spAutoFit/>
          </a:bodyPr>
          <a:lstStyle/>
          <a:p>
            <a:pPr>
              <a:lnSpc>
                <a:spcPts val="3640"/>
              </a:lnSpc>
            </a:pPr>
            <a:r>
              <a:rPr lang="en-US" sz="2600">
                <a:solidFill>
                  <a:srgbClr val="141414"/>
                </a:solidFill>
                <a:latin typeface="Poppins Medium"/>
              </a:rPr>
              <a:t>Les contrôles peuvent être associés à tous les types de classes. </a:t>
            </a:r>
          </a:p>
        </p:txBody>
      </p:sp>
      <p:pic>
        <p:nvPicPr>
          <p:cNvPr id="12" name="Picture 1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8647800"/>
            <a:ext cx="610500" cy="6105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sp>
        <p:nvSpPr>
          <p:cNvPr id="2" name="TextBox 2"/>
          <p:cNvSpPr txBox="1"/>
          <p:nvPr/>
        </p:nvSpPr>
        <p:spPr>
          <a:xfrm>
            <a:off x="1028700" y="744171"/>
            <a:ext cx="16230600" cy="950595"/>
          </a:xfrm>
          <a:prstGeom prst="rect">
            <a:avLst/>
          </a:prstGeom>
        </p:spPr>
        <p:txBody>
          <a:bodyPr lIns="0" tIns="0" rIns="0" bIns="0" rtlCol="0" anchor="t">
            <a:spAutoFit/>
          </a:bodyPr>
          <a:lstStyle/>
          <a:p>
            <a:pPr>
              <a:lnSpc>
                <a:spcPts val="7560"/>
              </a:lnSpc>
            </a:pPr>
            <a:r>
              <a:rPr lang="en-US" sz="6300">
                <a:solidFill>
                  <a:srgbClr val="141414"/>
                </a:solidFill>
                <a:latin typeface="Poppins Bold Bold"/>
              </a:rPr>
              <a:t>Diagramme des </a:t>
            </a:r>
            <a:r>
              <a:rPr lang="en-US" sz="6300">
                <a:solidFill>
                  <a:srgbClr val="DD211D"/>
                </a:solidFill>
                <a:latin typeface="Poppins Bold Bold"/>
              </a:rPr>
              <a:t>classes participantes  </a:t>
            </a:r>
          </a:p>
        </p:txBody>
      </p:sp>
      <p:grpSp>
        <p:nvGrpSpPr>
          <p:cNvPr id="3" name="Group 3"/>
          <p:cNvGrpSpPr/>
          <p:nvPr/>
        </p:nvGrpSpPr>
        <p:grpSpPr>
          <a:xfrm>
            <a:off x="401566" y="0"/>
            <a:ext cx="142711" cy="10287000"/>
            <a:chOff x="0" y="0"/>
            <a:chExt cx="190282" cy="13716000"/>
          </a:xfrm>
        </p:grpSpPr>
        <p:sp>
          <p:nvSpPr>
            <p:cNvPr id="4" name="AutoShape 4"/>
            <p:cNvSpPr/>
            <p:nvPr/>
          </p:nvSpPr>
          <p:spPr>
            <a:xfrm>
              <a:off x="88791" y="0"/>
              <a:ext cx="12700" cy="13716000"/>
            </a:xfrm>
            <a:prstGeom prst="rect">
              <a:avLst/>
            </a:prstGeom>
            <a:solidFill>
              <a:srgbClr val="141414"/>
            </a:solidFill>
          </p:spPr>
        </p:sp>
        <p:sp>
          <p:nvSpPr>
            <p:cNvPr id="5" name="AutoShape 5"/>
            <p:cNvSpPr/>
            <p:nvPr/>
          </p:nvSpPr>
          <p:spPr>
            <a:xfrm>
              <a:off x="0" y="5820971"/>
              <a:ext cx="190282" cy="2074059"/>
            </a:xfrm>
            <a:prstGeom prst="rect">
              <a:avLst/>
            </a:prstGeom>
            <a:solidFill>
              <a:srgbClr val="DD211D"/>
            </a:solidFill>
          </p:spPr>
        </p:sp>
      </p:grpSp>
      <p:pic>
        <p:nvPicPr>
          <p:cNvPr id="6" name="Image 5">
            <a:extLst>
              <a:ext uri="{FF2B5EF4-FFF2-40B4-BE49-F238E27FC236}">
                <a16:creationId xmlns:a16="http://schemas.microsoft.com/office/drawing/2014/main" id="{5704B18D-E4E6-4D93-A7B9-55AA10D33B2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924051" y="2222499"/>
            <a:ext cx="14963771" cy="732032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sp>
        <p:nvSpPr>
          <p:cNvPr id="2" name="TextBox 2"/>
          <p:cNvSpPr txBox="1"/>
          <p:nvPr/>
        </p:nvSpPr>
        <p:spPr>
          <a:xfrm>
            <a:off x="1028700" y="1028700"/>
            <a:ext cx="16230600" cy="1097280"/>
          </a:xfrm>
          <a:prstGeom prst="rect">
            <a:avLst/>
          </a:prstGeom>
        </p:spPr>
        <p:txBody>
          <a:bodyPr lIns="0" tIns="0" rIns="0" bIns="0" rtlCol="0" anchor="t">
            <a:spAutoFit/>
          </a:bodyPr>
          <a:lstStyle/>
          <a:p>
            <a:pPr>
              <a:lnSpc>
                <a:spcPts val="8640"/>
              </a:lnSpc>
            </a:pPr>
            <a:r>
              <a:rPr lang="en-US" sz="7200">
                <a:solidFill>
                  <a:srgbClr val="141414"/>
                </a:solidFill>
                <a:latin typeface="Poppins Bold Bold"/>
              </a:rPr>
              <a:t>Diagramme de </a:t>
            </a:r>
            <a:r>
              <a:rPr lang="en-US" sz="7200">
                <a:solidFill>
                  <a:srgbClr val="DD211D"/>
                </a:solidFill>
                <a:latin typeface="Poppins Bold Bold"/>
              </a:rPr>
              <a:t>conception</a:t>
            </a:r>
          </a:p>
        </p:txBody>
      </p:sp>
      <p:sp>
        <p:nvSpPr>
          <p:cNvPr id="3" name="TextBox 3"/>
          <p:cNvSpPr txBox="1"/>
          <p:nvPr/>
        </p:nvSpPr>
        <p:spPr>
          <a:xfrm>
            <a:off x="1028700" y="2846763"/>
            <a:ext cx="16230600" cy="6267450"/>
          </a:xfrm>
          <a:prstGeom prst="rect">
            <a:avLst/>
          </a:prstGeom>
        </p:spPr>
        <p:txBody>
          <a:bodyPr lIns="0" tIns="0" rIns="0" bIns="0" rtlCol="0" anchor="t">
            <a:spAutoFit/>
          </a:bodyPr>
          <a:lstStyle/>
          <a:p>
            <a:pPr>
              <a:lnSpc>
                <a:spcPts val="4500"/>
              </a:lnSpc>
            </a:pPr>
            <a:r>
              <a:rPr lang="en-US" sz="3000">
                <a:solidFill>
                  <a:srgbClr val="141414"/>
                </a:solidFill>
                <a:latin typeface="Poppins Light Bold"/>
              </a:rPr>
              <a:t>Les diagrammes d'interaction permettent de définir les opérations des classes métier et de contrôle (messages synchrones). </a:t>
            </a:r>
          </a:p>
          <a:p>
            <a:pPr>
              <a:lnSpc>
                <a:spcPts val="4500"/>
              </a:lnSpc>
            </a:pPr>
            <a:endParaRPr lang="en-US" sz="3000">
              <a:solidFill>
                <a:srgbClr val="141414"/>
              </a:solidFill>
              <a:latin typeface="Poppins Light Bold"/>
            </a:endParaRPr>
          </a:p>
          <a:p>
            <a:pPr>
              <a:lnSpc>
                <a:spcPts val="4500"/>
              </a:lnSpc>
            </a:pPr>
            <a:r>
              <a:rPr lang="en-US" sz="3000">
                <a:solidFill>
                  <a:srgbClr val="141414"/>
                </a:solidFill>
                <a:latin typeface="Poppins Light Bold"/>
              </a:rPr>
              <a:t>Le Diagramme des Classes de Conception reprend le diagramme de classes participantes en y adjoignant toutes les opérations nécessaires. </a:t>
            </a:r>
          </a:p>
          <a:p>
            <a:pPr>
              <a:lnSpc>
                <a:spcPts val="4500"/>
              </a:lnSpc>
            </a:pPr>
            <a:endParaRPr lang="en-US" sz="3000">
              <a:solidFill>
                <a:srgbClr val="141414"/>
              </a:solidFill>
              <a:latin typeface="Poppins Light Bold"/>
            </a:endParaRPr>
          </a:p>
          <a:p>
            <a:pPr>
              <a:lnSpc>
                <a:spcPts val="4500"/>
              </a:lnSpc>
            </a:pPr>
            <a:r>
              <a:rPr lang="en-US" sz="3000">
                <a:solidFill>
                  <a:srgbClr val="141414"/>
                </a:solidFill>
                <a:latin typeface="Poppins Light Bold"/>
              </a:rPr>
              <a:t>Le DCC est en outre enrichi pour : </a:t>
            </a:r>
          </a:p>
          <a:p>
            <a:pPr>
              <a:lnSpc>
                <a:spcPts val="4500"/>
              </a:lnSpc>
            </a:pPr>
            <a:endParaRPr lang="en-US" sz="3000">
              <a:solidFill>
                <a:srgbClr val="141414"/>
              </a:solidFill>
              <a:latin typeface="Poppins Light Bold"/>
            </a:endParaRPr>
          </a:p>
          <a:p>
            <a:pPr marL="647700" lvl="1" indent="-323850">
              <a:lnSpc>
                <a:spcPts val="4500"/>
              </a:lnSpc>
              <a:buFont typeface="Arial"/>
              <a:buChar char="•"/>
            </a:pPr>
            <a:r>
              <a:rPr lang="en-US" sz="3000">
                <a:solidFill>
                  <a:srgbClr val="141414"/>
                </a:solidFill>
                <a:latin typeface="Poppins Light Bold"/>
              </a:rPr>
              <a:t>Prendre en compte l'architecture logicielle hôte </a:t>
            </a:r>
          </a:p>
          <a:p>
            <a:pPr marL="647700" lvl="1" indent="-323850">
              <a:lnSpc>
                <a:spcPts val="4500"/>
              </a:lnSpc>
              <a:buFont typeface="Arial"/>
              <a:buChar char="•"/>
            </a:pPr>
            <a:r>
              <a:rPr lang="en-US" sz="3000">
                <a:solidFill>
                  <a:srgbClr val="141414"/>
                </a:solidFill>
                <a:latin typeface="Poppins Light Bold"/>
              </a:rPr>
              <a:t>Modéliser les opérations privées des différentes classes</a:t>
            </a:r>
          </a:p>
          <a:p>
            <a:pPr marL="647700" lvl="1" indent="-323850">
              <a:lnSpc>
                <a:spcPts val="4500"/>
              </a:lnSpc>
              <a:buFont typeface="Arial"/>
              <a:buChar char="•"/>
            </a:pPr>
            <a:r>
              <a:rPr lang="en-US" sz="3000">
                <a:solidFill>
                  <a:srgbClr val="141414"/>
                </a:solidFill>
                <a:latin typeface="Poppins Light Bold"/>
              </a:rPr>
              <a:t> Finaliser le modèle des classes avant l'Implantation. </a:t>
            </a:r>
          </a:p>
        </p:txBody>
      </p:sp>
      <p:grpSp>
        <p:nvGrpSpPr>
          <p:cNvPr id="4" name="Group 4"/>
          <p:cNvGrpSpPr/>
          <p:nvPr/>
        </p:nvGrpSpPr>
        <p:grpSpPr>
          <a:xfrm>
            <a:off x="401566" y="0"/>
            <a:ext cx="142711" cy="10287000"/>
            <a:chOff x="0" y="0"/>
            <a:chExt cx="190282" cy="13716000"/>
          </a:xfrm>
        </p:grpSpPr>
        <p:sp>
          <p:nvSpPr>
            <p:cNvPr id="5" name="AutoShape 5"/>
            <p:cNvSpPr/>
            <p:nvPr/>
          </p:nvSpPr>
          <p:spPr>
            <a:xfrm>
              <a:off x="88791" y="0"/>
              <a:ext cx="12700" cy="13716000"/>
            </a:xfrm>
            <a:prstGeom prst="rect">
              <a:avLst/>
            </a:prstGeom>
            <a:solidFill>
              <a:srgbClr val="141414"/>
            </a:solidFill>
          </p:spPr>
        </p:sp>
        <p:sp>
          <p:nvSpPr>
            <p:cNvPr id="6" name="AutoShape 6"/>
            <p:cNvSpPr/>
            <p:nvPr/>
          </p:nvSpPr>
          <p:spPr>
            <a:xfrm>
              <a:off x="0" y="5820971"/>
              <a:ext cx="190282" cy="2074059"/>
            </a:xfrm>
            <a:prstGeom prst="rect">
              <a:avLst/>
            </a:prstGeom>
            <a:solidFill>
              <a:srgbClr val="DD211D"/>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978216">
            <a:off x="2552466" y="4080460"/>
            <a:ext cx="21893462" cy="19146828"/>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sp>
        <p:nvSpPr>
          <p:cNvPr id="2" name="TextBox 2"/>
          <p:cNvSpPr txBox="1"/>
          <p:nvPr/>
        </p:nvSpPr>
        <p:spPr>
          <a:xfrm>
            <a:off x="1028700" y="734646"/>
            <a:ext cx="16230600" cy="1097280"/>
          </a:xfrm>
          <a:prstGeom prst="rect">
            <a:avLst/>
          </a:prstGeom>
        </p:spPr>
        <p:txBody>
          <a:bodyPr lIns="0" tIns="0" rIns="0" bIns="0" rtlCol="0" anchor="t">
            <a:spAutoFit/>
          </a:bodyPr>
          <a:lstStyle/>
          <a:p>
            <a:pPr>
              <a:lnSpc>
                <a:spcPts val="8640"/>
              </a:lnSpc>
            </a:pPr>
            <a:r>
              <a:rPr lang="en-US" sz="7200">
                <a:solidFill>
                  <a:srgbClr val="141414"/>
                </a:solidFill>
                <a:latin typeface="Poppins Bold Bold"/>
              </a:rPr>
              <a:t>Diagramme de </a:t>
            </a:r>
            <a:r>
              <a:rPr lang="en-US" sz="7200">
                <a:solidFill>
                  <a:srgbClr val="DD211D"/>
                </a:solidFill>
                <a:latin typeface="Poppins Bold Bold"/>
              </a:rPr>
              <a:t>conception</a:t>
            </a:r>
          </a:p>
        </p:txBody>
      </p:sp>
      <p:grpSp>
        <p:nvGrpSpPr>
          <p:cNvPr id="3" name="Group 3"/>
          <p:cNvGrpSpPr/>
          <p:nvPr/>
        </p:nvGrpSpPr>
        <p:grpSpPr>
          <a:xfrm>
            <a:off x="401566" y="0"/>
            <a:ext cx="142711" cy="10287000"/>
            <a:chOff x="0" y="0"/>
            <a:chExt cx="190282" cy="13716000"/>
          </a:xfrm>
        </p:grpSpPr>
        <p:sp>
          <p:nvSpPr>
            <p:cNvPr id="4" name="AutoShape 4"/>
            <p:cNvSpPr/>
            <p:nvPr/>
          </p:nvSpPr>
          <p:spPr>
            <a:xfrm>
              <a:off x="88791" y="0"/>
              <a:ext cx="12700" cy="13716000"/>
            </a:xfrm>
            <a:prstGeom prst="rect">
              <a:avLst/>
            </a:prstGeom>
            <a:solidFill>
              <a:srgbClr val="141414"/>
            </a:solidFill>
          </p:spPr>
        </p:sp>
        <p:sp>
          <p:nvSpPr>
            <p:cNvPr id="5" name="AutoShape 5"/>
            <p:cNvSpPr/>
            <p:nvPr/>
          </p:nvSpPr>
          <p:spPr>
            <a:xfrm>
              <a:off x="0" y="5820971"/>
              <a:ext cx="190282" cy="2074059"/>
            </a:xfrm>
            <a:prstGeom prst="rect">
              <a:avLst/>
            </a:prstGeom>
            <a:solidFill>
              <a:srgbClr val="DD211D"/>
            </a:solidFill>
          </p:spPr>
        </p:sp>
      </p:grpSp>
      <p:pic>
        <p:nvPicPr>
          <p:cNvPr id="6" name="Image 5">
            <a:extLst>
              <a:ext uri="{FF2B5EF4-FFF2-40B4-BE49-F238E27FC236}">
                <a16:creationId xmlns:a16="http://schemas.microsoft.com/office/drawing/2014/main" id="{D6E92A47-547F-48B0-B714-086CC1122D5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768372"/>
            <a:ext cx="14458950" cy="8305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sp>
        <p:nvSpPr>
          <p:cNvPr id="2" name="TextBox 2"/>
          <p:cNvSpPr txBox="1"/>
          <p:nvPr/>
        </p:nvSpPr>
        <p:spPr>
          <a:xfrm>
            <a:off x="1028700" y="1464497"/>
            <a:ext cx="16230600" cy="1097280"/>
          </a:xfrm>
          <a:prstGeom prst="rect">
            <a:avLst/>
          </a:prstGeom>
        </p:spPr>
        <p:txBody>
          <a:bodyPr lIns="0" tIns="0" rIns="0" bIns="0" rtlCol="0" anchor="t">
            <a:spAutoFit/>
          </a:bodyPr>
          <a:lstStyle/>
          <a:p>
            <a:pPr>
              <a:lnSpc>
                <a:spcPts val="8640"/>
              </a:lnSpc>
            </a:pPr>
            <a:r>
              <a:rPr lang="en-US" sz="7200">
                <a:solidFill>
                  <a:srgbClr val="141414"/>
                </a:solidFill>
                <a:latin typeface="Poppins Bold Bold"/>
              </a:rPr>
              <a:t>Diagrammes </a:t>
            </a:r>
            <a:r>
              <a:rPr lang="en-US" sz="7200">
                <a:solidFill>
                  <a:srgbClr val="DD211D"/>
                </a:solidFill>
                <a:latin typeface="Poppins Bold Bold"/>
              </a:rPr>
              <a:t>d’interactions</a:t>
            </a:r>
          </a:p>
        </p:txBody>
      </p:sp>
      <p:grpSp>
        <p:nvGrpSpPr>
          <p:cNvPr id="3" name="Group 3"/>
          <p:cNvGrpSpPr/>
          <p:nvPr/>
        </p:nvGrpSpPr>
        <p:grpSpPr>
          <a:xfrm>
            <a:off x="401566" y="0"/>
            <a:ext cx="142711" cy="10287000"/>
            <a:chOff x="0" y="0"/>
            <a:chExt cx="190282" cy="13716000"/>
          </a:xfrm>
        </p:grpSpPr>
        <p:sp>
          <p:nvSpPr>
            <p:cNvPr id="4" name="AutoShape 4"/>
            <p:cNvSpPr/>
            <p:nvPr/>
          </p:nvSpPr>
          <p:spPr>
            <a:xfrm>
              <a:off x="88791" y="0"/>
              <a:ext cx="12700" cy="13716000"/>
            </a:xfrm>
            <a:prstGeom prst="rect">
              <a:avLst/>
            </a:prstGeom>
            <a:solidFill>
              <a:srgbClr val="141414"/>
            </a:solidFill>
          </p:spPr>
        </p:sp>
        <p:sp>
          <p:nvSpPr>
            <p:cNvPr id="5" name="AutoShape 5"/>
            <p:cNvSpPr/>
            <p:nvPr/>
          </p:nvSpPr>
          <p:spPr>
            <a:xfrm>
              <a:off x="0" y="5820971"/>
              <a:ext cx="190282" cy="2074059"/>
            </a:xfrm>
            <a:prstGeom prst="rect">
              <a:avLst/>
            </a:prstGeom>
            <a:solidFill>
              <a:srgbClr val="DD211D"/>
            </a:solidFill>
          </p:spPr>
        </p:sp>
      </p:grpSp>
      <p:sp>
        <p:nvSpPr>
          <p:cNvPr id="6" name="TextBox 6"/>
          <p:cNvSpPr txBox="1"/>
          <p:nvPr/>
        </p:nvSpPr>
        <p:spPr>
          <a:xfrm>
            <a:off x="1028700" y="3165764"/>
            <a:ext cx="16230600" cy="4552950"/>
          </a:xfrm>
          <a:prstGeom prst="rect">
            <a:avLst/>
          </a:prstGeom>
        </p:spPr>
        <p:txBody>
          <a:bodyPr lIns="0" tIns="0" rIns="0" bIns="0" rtlCol="0" anchor="t">
            <a:spAutoFit/>
          </a:bodyPr>
          <a:lstStyle/>
          <a:p>
            <a:pPr>
              <a:lnSpc>
                <a:spcPts val="4500"/>
              </a:lnSpc>
            </a:pPr>
            <a:r>
              <a:rPr lang="en-US" sz="3000">
                <a:solidFill>
                  <a:srgbClr val="141414"/>
                </a:solidFill>
                <a:latin typeface="Poppins Light Bold"/>
              </a:rPr>
              <a:t>Dans les diagrammes de séquence système, le système était vu comme une boîte noire (ligne de vie &lt;&lt;Système &gt;&gt;).</a:t>
            </a:r>
          </a:p>
          <a:p>
            <a:pPr>
              <a:lnSpc>
                <a:spcPts val="4500"/>
              </a:lnSpc>
            </a:pPr>
            <a:r>
              <a:rPr lang="en-US" sz="3000">
                <a:solidFill>
                  <a:srgbClr val="141414"/>
                </a:solidFill>
                <a:latin typeface="Poppins Light Bold"/>
              </a:rPr>
              <a:t>​</a:t>
            </a:r>
          </a:p>
          <a:p>
            <a:pPr>
              <a:lnSpc>
                <a:spcPts val="4500"/>
              </a:lnSpc>
            </a:pPr>
            <a:r>
              <a:rPr lang="en-US" sz="3000">
                <a:solidFill>
                  <a:srgbClr val="141414"/>
                </a:solidFill>
                <a:latin typeface="Poppins Light Bold"/>
              </a:rPr>
              <a:t>On sait maintenant que le système est composé d’autres objets (diag. de classes participantes).​</a:t>
            </a:r>
          </a:p>
          <a:p>
            <a:pPr>
              <a:lnSpc>
                <a:spcPts val="4500"/>
              </a:lnSpc>
            </a:pPr>
            <a:endParaRPr lang="en-US" sz="3000">
              <a:solidFill>
                <a:srgbClr val="141414"/>
              </a:solidFill>
              <a:latin typeface="Poppins Light Bold"/>
            </a:endParaRPr>
          </a:p>
          <a:p>
            <a:pPr>
              <a:lnSpc>
                <a:spcPts val="4500"/>
              </a:lnSpc>
            </a:pPr>
            <a:r>
              <a:rPr lang="en-US" sz="3000">
                <a:solidFill>
                  <a:srgbClr val="141414"/>
                </a:solidFill>
                <a:latin typeface="Poppins Light Bold"/>
              </a:rPr>
              <a:t>Le système n'est plus une boîte noire.​</a:t>
            </a:r>
          </a:p>
          <a:p>
            <a:pPr>
              <a:lnSpc>
                <a:spcPts val="4500"/>
              </a:lnSpc>
            </a:pPr>
            <a:endParaRPr lang="en-US" sz="3000">
              <a:solidFill>
                <a:srgbClr val="141414"/>
              </a:solidFill>
              <a:latin typeface="Poppins Light Bold"/>
            </a:endParaRPr>
          </a:p>
        </p:txBody>
      </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078197">
            <a:off x="-348330" y="4340233"/>
            <a:ext cx="21893462" cy="19146828"/>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grpSp>
        <p:nvGrpSpPr>
          <p:cNvPr id="2" name="Group 2"/>
          <p:cNvGrpSpPr/>
          <p:nvPr/>
        </p:nvGrpSpPr>
        <p:grpSpPr>
          <a:xfrm>
            <a:off x="401566" y="0"/>
            <a:ext cx="142711" cy="10287000"/>
            <a:chOff x="0" y="0"/>
            <a:chExt cx="190282" cy="13716000"/>
          </a:xfrm>
        </p:grpSpPr>
        <p:sp>
          <p:nvSpPr>
            <p:cNvPr id="3" name="AutoShape 3"/>
            <p:cNvSpPr/>
            <p:nvPr/>
          </p:nvSpPr>
          <p:spPr>
            <a:xfrm>
              <a:off x="88791" y="0"/>
              <a:ext cx="12700" cy="13716000"/>
            </a:xfrm>
            <a:prstGeom prst="rect">
              <a:avLst/>
            </a:prstGeom>
            <a:solidFill>
              <a:srgbClr val="141414"/>
            </a:solidFill>
          </p:spPr>
        </p:sp>
        <p:sp>
          <p:nvSpPr>
            <p:cNvPr id="4" name="AutoShape 4"/>
            <p:cNvSpPr/>
            <p:nvPr/>
          </p:nvSpPr>
          <p:spPr>
            <a:xfrm>
              <a:off x="0" y="5820971"/>
              <a:ext cx="190282" cy="2074059"/>
            </a:xfrm>
            <a:prstGeom prst="rect">
              <a:avLst/>
            </a:prstGeom>
            <a:solidFill>
              <a:srgbClr val="DD211D"/>
            </a:solidFill>
          </p:spPr>
        </p:sp>
      </p:grpSp>
      <p:sp>
        <p:nvSpPr>
          <p:cNvPr id="5" name="TextBox 5"/>
          <p:cNvSpPr txBox="1"/>
          <p:nvPr/>
        </p:nvSpPr>
        <p:spPr>
          <a:xfrm>
            <a:off x="1028700" y="761999"/>
            <a:ext cx="16230600" cy="723901"/>
          </a:xfrm>
          <a:prstGeom prst="rect">
            <a:avLst/>
          </a:prstGeom>
        </p:spPr>
        <p:txBody>
          <a:bodyPr lIns="0" tIns="0" rIns="0" bIns="0" rtlCol="0" anchor="t">
            <a:spAutoFit/>
          </a:bodyPr>
          <a:lstStyle/>
          <a:p>
            <a:pPr>
              <a:lnSpc>
                <a:spcPts val="5999"/>
              </a:lnSpc>
            </a:pPr>
            <a:r>
              <a:rPr lang="en-US" sz="3999">
                <a:solidFill>
                  <a:srgbClr val="DD211D"/>
                </a:solidFill>
                <a:latin typeface="Poppins Medium Bold"/>
              </a:rPr>
              <a:t>Authentification : </a:t>
            </a:r>
          </a:p>
        </p:txBody>
      </p:sp>
      <p:pic>
        <p:nvPicPr>
          <p:cNvPr id="6" name="Image 5">
            <a:extLst>
              <a:ext uri="{FF2B5EF4-FFF2-40B4-BE49-F238E27FC236}">
                <a16:creationId xmlns:a16="http://schemas.microsoft.com/office/drawing/2014/main" id="{2DBBCDFB-9B6F-4F19-B67F-25891AE5BD8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638300"/>
            <a:ext cx="14916148" cy="7658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sp>
        <p:nvSpPr>
          <p:cNvPr id="2" name="TextBox 2"/>
          <p:cNvSpPr txBox="1"/>
          <p:nvPr/>
        </p:nvSpPr>
        <p:spPr>
          <a:xfrm>
            <a:off x="1028700" y="984271"/>
            <a:ext cx="6286896" cy="1097180"/>
          </a:xfrm>
          <a:prstGeom prst="rect">
            <a:avLst/>
          </a:prstGeom>
        </p:spPr>
        <p:txBody>
          <a:bodyPr lIns="0" tIns="0" rIns="0" bIns="0" rtlCol="0" anchor="t">
            <a:spAutoFit/>
          </a:bodyPr>
          <a:lstStyle/>
          <a:p>
            <a:pPr>
              <a:lnSpc>
                <a:spcPts val="8640"/>
              </a:lnSpc>
            </a:pPr>
            <a:r>
              <a:rPr lang="en-US" sz="7200">
                <a:solidFill>
                  <a:srgbClr val="141414"/>
                </a:solidFill>
                <a:latin typeface="Poppins Bold Bold"/>
              </a:rPr>
              <a:t>SOMMAIRE</a:t>
            </a:r>
          </a:p>
        </p:txBody>
      </p:sp>
      <p:grpSp>
        <p:nvGrpSpPr>
          <p:cNvPr id="3" name="Group 3"/>
          <p:cNvGrpSpPr/>
          <p:nvPr/>
        </p:nvGrpSpPr>
        <p:grpSpPr>
          <a:xfrm>
            <a:off x="401566" y="-3610639"/>
            <a:ext cx="142711" cy="10287000"/>
            <a:chOff x="0" y="0"/>
            <a:chExt cx="190282" cy="13716000"/>
          </a:xfrm>
        </p:grpSpPr>
        <p:sp>
          <p:nvSpPr>
            <p:cNvPr id="4" name="AutoShape 4"/>
            <p:cNvSpPr/>
            <p:nvPr/>
          </p:nvSpPr>
          <p:spPr>
            <a:xfrm>
              <a:off x="88791" y="0"/>
              <a:ext cx="12700" cy="13716000"/>
            </a:xfrm>
            <a:prstGeom prst="rect">
              <a:avLst/>
            </a:prstGeom>
            <a:solidFill>
              <a:srgbClr val="141414"/>
            </a:solidFill>
          </p:spPr>
        </p:sp>
        <p:sp>
          <p:nvSpPr>
            <p:cNvPr id="5" name="AutoShape 5"/>
            <p:cNvSpPr/>
            <p:nvPr/>
          </p:nvSpPr>
          <p:spPr>
            <a:xfrm>
              <a:off x="0" y="5820971"/>
              <a:ext cx="190282" cy="2074059"/>
            </a:xfrm>
            <a:prstGeom prst="rect">
              <a:avLst/>
            </a:prstGeom>
            <a:solidFill>
              <a:srgbClr val="DD211D"/>
            </a:solidFill>
          </p:spPr>
        </p:sp>
      </p:grpSp>
      <p:grpSp>
        <p:nvGrpSpPr>
          <p:cNvPr id="6" name="Group 6"/>
          <p:cNvGrpSpPr/>
          <p:nvPr/>
        </p:nvGrpSpPr>
        <p:grpSpPr>
          <a:xfrm>
            <a:off x="16773722" y="8826675"/>
            <a:ext cx="485578" cy="431625"/>
            <a:chOff x="0" y="0"/>
            <a:chExt cx="647437" cy="575500"/>
          </a:xfrm>
        </p:grpSpPr>
        <p:sp>
          <p:nvSpPr>
            <p:cNvPr id="7" name="AutoShape 7"/>
            <p:cNvSpPr/>
            <p:nvPr/>
          </p:nvSpPr>
          <p:spPr>
            <a:xfrm>
              <a:off x="0" y="0"/>
              <a:ext cx="647437" cy="575500"/>
            </a:xfrm>
            <a:prstGeom prst="rect">
              <a:avLst/>
            </a:prstGeom>
            <a:solidFill>
              <a:srgbClr val="DD211D"/>
            </a:solidFill>
          </p:spPr>
        </p:sp>
        <p:grpSp>
          <p:nvGrpSpPr>
            <p:cNvPr id="8" name="Group 8"/>
            <p:cNvGrpSpPr/>
            <p:nvPr/>
          </p:nvGrpSpPr>
          <p:grpSpPr>
            <a:xfrm>
              <a:off x="0" y="171992"/>
              <a:ext cx="517352" cy="231517"/>
              <a:chOff x="0" y="0"/>
              <a:chExt cx="959235" cy="429260"/>
            </a:xfrm>
          </p:grpSpPr>
          <p:sp>
            <p:nvSpPr>
              <p:cNvPr id="9" name="Freeform 9"/>
              <p:cNvSpPr/>
              <p:nvPr/>
            </p:nvSpPr>
            <p:spPr>
              <a:xfrm>
                <a:off x="0" y="-5080"/>
                <a:ext cx="959235" cy="434340"/>
              </a:xfrm>
              <a:custGeom>
                <a:avLst/>
                <a:gdLst/>
                <a:ahLst/>
                <a:cxnLst/>
                <a:rect l="l" t="t" r="r" b="b"/>
                <a:pathLst>
                  <a:path w="959235" h="434340">
                    <a:moveTo>
                      <a:pt x="941455" y="187960"/>
                    </a:moveTo>
                    <a:lnTo>
                      <a:pt x="679835" y="11430"/>
                    </a:lnTo>
                    <a:cubicBezTo>
                      <a:pt x="662055" y="0"/>
                      <a:pt x="639195" y="3810"/>
                      <a:pt x="626495" y="21590"/>
                    </a:cubicBezTo>
                    <a:cubicBezTo>
                      <a:pt x="615065" y="39370"/>
                      <a:pt x="618875" y="62230"/>
                      <a:pt x="636655" y="74930"/>
                    </a:cubicBezTo>
                    <a:lnTo>
                      <a:pt x="795405" y="181610"/>
                    </a:lnTo>
                    <a:lnTo>
                      <a:pt x="0" y="181610"/>
                    </a:lnTo>
                    <a:lnTo>
                      <a:pt x="0" y="257810"/>
                    </a:lnTo>
                    <a:lnTo>
                      <a:pt x="795405" y="257810"/>
                    </a:lnTo>
                    <a:lnTo>
                      <a:pt x="636655" y="364490"/>
                    </a:lnTo>
                    <a:cubicBezTo>
                      <a:pt x="618875" y="375920"/>
                      <a:pt x="615065" y="400050"/>
                      <a:pt x="626495" y="417830"/>
                    </a:cubicBezTo>
                    <a:cubicBezTo>
                      <a:pt x="634115" y="429260"/>
                      <a:pt x="645545" y="434340"/>
                      <a:pt x="658245" y="434340"/>
                    </a:cubicBezTo>
                    <a:cubicBezTo>
                      <a:pt x="665865" y="434340"/>
                      <a:pt x="673485" y="431800"/>
                      <a:pt x="679835" y="427990"/>
                    </a:cubicBezTo>
                    <a:lnTo>
                      <a:pt x="942725" y="251460"/>
                    </a:lnTo>
                    <a:cubicBezTo>
                      <a:pt x="952885" y="243840"/>
                      <a:pt x="959235" y="232410"/>
                      <a:pt x="959235" y="219710"/>
                    </a:cubicBezTo>
                    <a:cubicBezTo>
                      <a:pt x="959235" y="207010"/>
                      <a:pt x="952885" y="195580"/>
                      <a:pt x="941455" y="187960"/>
                    </a:cubicBezTo>
                    <a:close/>
                  </a:path>
                </a:pathLst>
              </a:custGeom>
              <a:solidFill>
                <a:srgbClr val="FDFCFC"/>
              </a:solidFill>
            </p:spPr>
          </p:sp>
        </p:grpSp>
      </p:grpSp>
      <p:sp>
        <p:nvSpPr>
          <p:cNvPr id="10" name="AutoShape 10"/>
          <p:cNvSpPr/>
          <p:nvPr/>
        </p:nvSpPr>
        <p:spPr>
          <a:xfrm>
            <a:off x="1028700" y="3825826"/>
            <a:ext cx="7661401" cy="0"/>
          </a:xfrm>
          <a:prstGeom prst="line">
            <a:avLst/>
          </a:prstGeom>
          <a:ln w="9525" cap="rnd">
            <a:solidFill>
              <a:srgbClr val="FA643F"/>
            </a:solidFill>
            <a:prstDash val="solid"/>
            <a:headEnd type="none" w="sm" len="sm"/>
            <a:tailEnd type="none" w="sm" len="sm"/>
          </a:ln>
        </p:spPr>
      </p:sp>
      <p:sp>
        <p:nvSpPr>
          <p:cNvPr id="11" name="AutoShape 11"/>
          <p:cNvSpPr/>
          <p:nvPr/>
        </p:nvSpPr>
        <p:spPr>
          <a:xfrm>
            <a:off x="1028700" y="5388236"/>
            <a:ext cx="7661401" cy="0"/>
          </a:xfrm>
          <a:prstGeom prst="line">
            <a:avLst/>
          </a:prstGeom>
          <a:ln w="9525" cap="rnd">
            <a:solidFill>
              <a:srgbClr val="FA643F"/>
            </a:solidFill>
            <a:prstDash val="solid"/>
            <a:headEnd type="none" w="sm" len="sm"/>
            <a:tailEnd type="none" w="sm" len="sm"/>
          </a:ln>
        </p:spPr>
      </p:sp>
      <p:sp>
        <p:nvSpPr>
          <p:cNvPr id="12" name="AutoShape 12"/>
          <p:cNvSpPr/>
          <p:nvPr/>
        </p:nvSpPr>
        <p:spPr>
          <a:xfrm>
            <a:off x="1028700" y="7041981"/>
            <a:ext cx="7661401" cy="0"/>
          </a:xfrm>
          <a:prstGeom prst="line">
            <a:avLst/>
          </a:prstGeom>
          <a:ln w="9525" cap="rnd">
            <a:solidFill>
              <a:srgbClr val="FA643F"/>
            </a:solidFill>
            <a:prstDash val="solid"/>
            <a:headEnd type="none" w="sm" len="sm"/>
            <a:tailEnd type="none" w="sm" len="sm"/>
          </a:ln>
        </p:spPr>
      </p:sp>
      <p:sp>
        <p:nvSpPr>
          <p:cNvPr id="13" name="AutoShape 13"/>
          <p:cNvSpPr/>
          <p:nvPr/>
        </p:nvSpPr>
        <p:spPr>
          <a:xfrm>
            <a:off x="1028700" y="8604391"/>
            <a:ext cx="7661401" cy="0"/>
          </a:xfrm>
          <a:prstGeom prst="line">
            <a:avLst/>
          </a:prstGeom>
          <a:ln w="9525" cap="rnd">
            <a:solidFill>
              <a:srgbClr val="FA643F"/>
            </a:solidFill>
            <a:prstDash val="solid"/>
            <a:headEnd type="none" w="sm" len="sm"/>
            <a:tailEnd type="none" w="sm" len="sm"/>
          </a:ln>
        </p:spPr>
      </p:sp>
      <p:sp>
        <p:nvSpPr>
          <p:cNvPr id="14" name="TextBox 14"/>
          <p:cNvSpPr txBox="1"/>
          <p:nvPr/>
        </p:nvSpPr>
        <p:spPr>
          <a:xfrm>
            <a:off x="2116018" y="2710055"/>
            <a:ext cx="6540621" cy="879316"/>
          </a:xfrm>
          <a:prstGeom prst="rect">
            <a:avLst/>
          </a:prstGeom>
        </p:spPr>
        <p:txBody>
          <a:bodyPr lIns="0" tIns="0" rIns="0" bIns="0" rtlCol="0" anchor="t">
            <a:spAutoFit/>
          </a:bodyPr>
          <a:lstStyle/>
          <a:p>
            <a:pPr>
              <a:lnSpc>
                <a:spcPts val="3900"/>
              </a:lnSpc>
            </a:pPr>
            <a:r>
              <a:rPr lang="en-US" sz="3000">
                <a:solidFill>
                  <a:srgbClr val="141414"/>
                </a:solidFill>
                <a:latin typeface="Titillium Web Regular"/>
              </a:rPr>
              <a:t>Introduction</a:t>
            </a:r>
          </a:p>
          <a:p>
            <a:pPr>
              <a:lnSpc>
                <a:spcPts val="2990"/>
              </a:lnSpc>
            </a:pPr>
            <a:r>
              <a:rPr lang="en-US" sz="3000">
                <a:solidFill>
                  <a:srgbClr val="141414"/>
                </a:solidFill>
                <a:latin typeface="Titillium Web Regular Italics"/>
              </a:rPr>
              <a:t>Unified Modeling Language</a:t>
            </a:r>
          </a:p>
        </p:txBody>
      </p:sp>
      <p:sp>
        <p:nvSpPr>
          <p:cNvPr id="15" name="TextBox 15"/>
          <p:cNvSpPr txBox="1"/>
          <p:nvPr/>
        </p:nvSpPr>
        <p:spPr>
          <a:xfrm>
            <a:off x="2116018" y="4349082"/>
            <a:ext cx="6540621" cy="495300"/>
          </a:xfrm>
          <a:prstGeom prst="rect">
            <a:avLst/>
          </a:prstGeom>
        </p:spPr>
        <p:txBody>
          <a:bodyPr lIns="0" tIns="0" rIns="0" bIns="0" rtlCol="0" anchor="t">
            <a:spAutoFit/>
          </a:bodyPr>
          <a:lstStyle/>
          <a:p>
            <a:pPr>
              <a:lnSpc>
                <a:spcPts val="3900"/>
              </a:lnSpc>
            </a:pPr>
            <a:r>
              <a:rPr lang="en-US" sz="3000">
                <a:solidFill>
                  <a:srgbClr val="141414"/>
                </a:solidFill>
                <a:latin typeface="Titillium Web Regular"/>
              </a:rPr>
              <a:t>Méthode Minimale en UML</a:t>
            </a:r>
          </a:p>
        </p:txBody>
      </p:sp>
      <p:sp>
        <p:nvSpPr>
          <p:cNvPr id="16" name="TextBox 16"/>
          <p:cNvSpPr txBox="1"/>
          <p:nvPr/>
        </p:nvSpPr>
        <p:spPr>
          <a:xfrm>
            <a:off x="2116018" y="5879346"/>
            <a:ext cx="6540621" cy="495300"/>
          </a:xfrm>
          <a:prstGeom prst="rect">
            <a:avLst/>
          </a:prstGeom>
        </p:spPr>
        <p:txBody>
          <a:bodyPr lIns="0" tIns="0" rIns="0" bIns="0" rtlCol="0" anchor="t">
            <a:spAutoFit/>
          </a:bodyPr>
          <a:lstStyle/>
          <a:p>
            <a:pPr>
              <a:lnSpc>
                <a:spcPts val="3900"/>
              </a:lnSpc>
            </a:pPr>
            <a:r>
              <a:rPr lang="en-US" sz="3000">
                <a:solidFill>
                  <a:srgbClr val="141414"/>
                </a:solidFill>
                <a:latin typeface="Titillium Web Regular"/>
              </a:rPr>
              <a:t>Modélisation des diagrammes UML</a:t>
            </a:r>
          </a:p>
        </p:txBody>
      </p:sp>
      <p:sp>
        <p:nvSpPr>
          <p:cNvPr id="17" name="TextBox 17"/>
          <p:cNvSpPr txBox="1"/>
          <p:nvPr/>
        </p:nvSpPr>
        <p:spPr>
          <a:xfrm>
            <a:off x="2116018" y="7564820"/>
            <a:ext cx="6540621" cy="495300"/>
          </a:xfrm>
          <a:prstGeom prst="rect">
            <a:avLst/>
          </a:prstGeom>
        </p:spPr>
        <p:txBody>
          <a:bodyPr lIns="0" tIns="0" rIns="0" bIns="0" rtlCol="0" anchor="t">
            <a:spAutoFit/>
          </a:bodyPr>
          <a:lstStyle/>
          <a:p>
            <a:pPr>
              <a:lnSpc>
                <a:spcPts val="3900"/>
              </a:lnSpc>
            </a:pPr>
            <a:r>
              <a:rPr lang="en-US" sz="3000">
                <a:solidFill>
                  <a:srgbClr val="141414"/>
                </a:solidFill>
                <a:latin typeface="Titillium Web Regular"/>
              </a:rPr>
              <a:t>Maquettes</a:t>
            </a:r>
          </a:p>
        </p:txBody>
      </p:sp>
      <p:sp>
        <p:nvSpPr>
          <p:cNvPr id="18" name="TextBox 18"/>
          <p:cNvSpPr txBox="1"/>
          <p:nvPr/>
        </p:nvSpPr>
        <p:spPr>
          <a:xfrm>
            <a:off x="2116018" y="8988192"/>
            <a:ext cx="6540621" cy="495300"/>
          </a:xfrm>
          <a:prstGeom prst="rect">
            <a:avLst/>
          </a:prstGeom>
        </p:spPr>
        <p:txBody>
          <a:bodyPr lIns="0" tIns="0" rIns="0" bIns="0" rtlCol="0" anchor="t">
            <a:spAutoFit/>
          </a:bodyPr>
          <a:lstStyle/>
          <a:p>
            <a:pPr>
              <a:lnSpc>
                <a:spcPts val="3900"/>
              </a:lnSpc>
            </a:pPr>
            <a:r>
              <a:rPr lang="en-US" sz="3000">
                <a:solidFill>
                  <a:srgbClr val="141414"/>
                </a:solidFill>
                <a:latin typeface="Titillium Web Regular"/>
              </a:rPr>
              <a:t>Conclusion</a:t>
            </a:r>
          </a:p>
        </p:txBody>
      </p:sp>
      <p:sp>
        <p:nvSpPr>
          <p:cNvPr id="19" name="TextBox 19"/>
          <p:cNvSpPr txBox="1"/>
          <p:nvPr/>
        </p:nvSpPr>
        <p:spPr>
          <a:xfrm>
            <a:off x="1028700" y="2626711"/>
            <a:ext cx="932339" cy="853321"/>
          </a:xfrm>
          <a:prstGeom prst="rect">
            <a:avLst/>
          </a:prstGeom>
        </p:spPr>
        <p:txBody>
          <a:bodyPr lIns="0" tIns="0" rIns="0" bIns="0" rtlCol="0" anchor="t">
            <a:spAutoFit/>
          </a:bodyPr>
          <a:lstStyle/>
          <a:p>
            <a:pPr>
              <a:lnSpc>
                <a:spcPts val="6720"/>
              </a:lnSpc>
            </a:pPr>
            <a:r>
              <a:rPr lang="en-US" sz="5600">
                <a:solidFill>
                  <a:srgbClr val="DD211D"/>
                </a:solidFill>
                <a:latin typeface="Titillium Web Bold"/>
              </a:rPr>
              <a:t>01</a:t>
            </a:r>
          </a:p>
        </p:txBody>
      </p:sp>
      <p:sp>
        <p:nvSpPr>
          <p:cNvPr id="20" name="TextBox 20"/>
          <p:cNvSpPr txBox="1"/>
          <p:nvPr/>
        </p:nvSpPr>
        <p:spPr>
          <a:xfrm>
            <a:off x="1028700" y="4189122"/>
            <a:ext cx="932339" cy="853321"/>
          </a:xfrm>
          <a:prstGeom prst="rect">
            <a:avLst/>
          </a:prstGeom>
        </p:spPr>
        <p:txBody>
          <a:bodyPr lIns="0" tIns="0" rIns="0" bIns="0" rtlCol="0" anchor="t">
            <a:spAutoFit/>
          </a:bodyPr>
          <a:lstStyle/>
          <a:p>
            <a:pPr>
              <a:lnSpc>
                <a:spcPts val="6720"/>
              </a:lnSpc>
            </a:pPr>
            <a:r>
              <a:rPr lang="en-US" sz="5600">
                <a:solidFill>
                  <a:srgbClr val="DD211D"/>
                </a:solidFill>
                <a:latin typeface="Titillium Web Bold"/>
              </a:rPr>
              <a:t>02</a:t>
            </a:r>
          </a:p>
        </p:txBody>
      </p:sp>
      <p:sp>
        <p:nvSpPr>
          <p:cNvPr id="21" name="TextBox 21"/>
          <p:cNvSpPr txBox="1"/>
          <p:nvPr/>
        </p:nvSpPr>
        <p:spPr>
          <a:xfrm>
            <a:off x="1028700" y="5719385"/>
            <a:ext cx="932339" cy="853321"/>
          </a:xfrm>
          <a:prstGeom prst="rect">
            <a:avLst/>
          </a:prstGeom>
        </p:spPr>
        <p:txBody>
          <a:bodyPr lIns="0" tIns="0" rIns="0" bIns="0" rtlCol="0" anchor="t">
            <a:spAutoFit/>
          </a:bodyPr>
          <a:lstStyle/>
          <a:p>
            <a:pPr>
              <a:lnSpc>
                <a:spcPts val="6720"/>
              </a:lnSpc>
            </a:pPr>
            <a:r>
              <a:rPr lang="en-US" sz="5600">
                <a:solidFill>
                  <a:srgbClr val="DD211D"/>
                </a:solidFill>
                <a:latin typeface="Titillium Web Bold"/>
              </a:rPr>
              <a:t>03</a:t>
            </a:r>
          </a:p>
        </p:txBody>
      </p:sp>
      <p:sp>
        <p:nvSpPr>
          <p:cNvPr id="22" name="TextBox 22"/>
          <p:cNvSpPr txBox="1"/>
          <p:nvPr/>
        </p:nvSpPr>
        <p:spPr>
          <a:xfrm>
            <a:off x="1028700" y="7406732"/>
            <a:ext cx="932339" cy="853321"/>
          </a:xfrm>
          <a:prstGeom prst="rect">
            <a:avLst/>
          </a:prstGeom>
        </p:spPr>
        <p:txBody>
          <a:bodyPr lIns="0" tIns="0" rIns="0" bIns="0" rtlCol="0" anchor="t">
            <a:spAutoFit/>
          </a:bodyPr>
          <a:lstStyle/>
          <a:p>
            <a:pPr>
              <a:lnSpc>
                <a:spcPts val="6720"/>
              </a:lnSpc>
            </a:pPr>
            <a:r>
              <a:rPr lang="en-US" sz="5600">
                <a:solidFill>
                  <a:srgbClr val="DD211D"/>
                </a:solidFill>
                <a:latin typeface="Titillium Web Bold"/>
              </a:rPr>
              <a:t>04</a:t>
            </a:r>
          </a:p>
        </p:txBody>
      </p:sp>
      <p:sp>
        <p:nvSpPr>
          <p:cNvPr id="23" name="TextBox 23"/>
          <p:cNvSpPr txBox="1"/>
          <p:nvPr/>
        </p:nvSpPr>
        <p:spPr>
          <a:xfrm>
            <a:off x="1028700" y="8830103"/>
            <a:ext cx="932339" cy="853321"/>
          </a:xfrm>
          <a:prstGeom prst="rect">
            <a:avLst/>
          </a:prstGeom>
        </p:spPr>
        <p:txBody>
          <a:bodyPr lIns="0" tIns="0" rIns="0" bIns="0" rtlCol="0" anchor="t">
            <a:spAutoFit/>
          </a:bodyPr>
          <a:lstStyle/>
          <a:p>
            <a:pPr>
              <a:lnSpc>
                <a:spcPts val="6720"/>
              </a:lnSpc>
            </a:pPr>
            <a:r>
              <a:rPr lang="en-US" sz="5600">
                <a:solidFill>
                  <a:srgbClr val="DD211D"/>
                </a:solidFill>
                <a:latin typeface="Titillium Web Bold"/>
              </a:rPr>
              <a:t>05</a:t>
            </a:r>
          </a:p>
        </p:txBody>
      </p:sp>
      <p:sp>
        <p:nvSpPr>
          <p:cNvPr id="24" name="AutoShape 24"/>
          <p:cNvSpPr/>
          <p:nvPr/>
        </p:nvSpPr>
        <p:spPr>
          <a:xfrm>
            <a:off x="1028700" y="9964765"/>
            <a:ext cx="7661401" cy="0"/>
          </a:xfrm>
          <a:prstGeom prst="line">
            <a:avLst/>
          </a:prstGeom>
          <a:ln w="9525" cap="rnd">
            <a:solidFill>
              <a:srgbClr val="FA643F"/>
            </a:solidFill>
            <a:prstDash val="solid"/>
            <a:headEnd type="none" w="sm" len="sm"/>
            <a:tailEnd type="none" w="sm" len="sm"/>
          </a:ln>
        </p:spPr>
      </p:sp>
      <p:pic>
        <p:nvPicPr>
          <p:cNvPr id="25" name="Picture 2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559727">
            <a:off x="8997263" y="-5264529"/>
            <a:ext cx="13632794" cy="1192249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grpSp>
        <p:nvGrpSpPr>
          <p:cNvPr id="2" name="Group 2"/>
          <p:cNvGrpSpPr/>
          <p:nvPr/>
        </p:nvGrpSpPr>
        <p:grpSpPr>
          <a:xfrm>
            <a:off x="401566" y="0"/>
            <a:ext cx="142711" cy="10287000"/>
            <a:chOff x="0" y="0"/>
            <a:chExt cx="190282" cy="13716000"/>
          </a:xfrm>
        </p:grpSpPr>
        <p:sp>
          <p:nvSpPr>
            <p:cNvPr id="3" name="AutoShape 3"/>
            <p:cNvSpPr/>
            <p:nvPr/>
          </p:nvSpPr>
          <p:spPr>
            <a:xfrm>
              <a:off x="88791" y="0"/>
              <a:ext cx="12700" cy="13716000"/>
            </a:xfrm>
            <a:prstGeom prst="rect">
              <a:avLst/>
            </a:prstGeom>
            <a:solidFill>
              <a:srgbClr val="141414"/>
            </a:solidFill>
          </p:spPr>
        </p:sp>
        <p:sp>
          <p:nvSpPr>
            <p:cNvPr id="4" name="AutoShape 4"/>
            <p:cNvSpPr/>
            <p:nvPr/>
          </p:nvSpPr>
          <p:spPr>
            <a:xfrm>
              <a:off x="0" y="5820971"/>
              <a:ext cx="190282" cy="2074059"/>
            </a:xfrm>
            <a:prstGeom prst="rect">
              <a:avLst/>
            </a:prstGeom>
            <a:solidFill>
              <a:srgbClr val="DD211D"/>
            </a:solidFill>
          </p:spPr>
        </p:sp>
      </p:grpSp>
      <p:sp>
        <p:nvSpPr>
          <p:cNvPr id="5" name="TextBox 5"/>
          <p:cNvSpPr txBox="1"/>
          <p:nvPr/>
        </p:nvSpPr>
        <p:spPr>
          <a:xfrm>
            <a:off x="1028700" y="761999"/>
            <a:ext cx="16230600" cy="723901"/>
          </a:xfrm>
          <a:prstGeom prst="rect">
            <a:avLst/>
          </a:prstGeom>
        </p:spPr>
        <p:txBody>
          <a:bodyPr lIns="0" tIns="0" rIns="0" bIns="0" rtlCol="0" anchor="t">
            <a:spAutoFit/>
          </a:bodyPr>
          <a:lstStyle/>
          <a:p>
            <a:pPr>
              <a:lnSpc>
                <a:spcPts val="5999"/>
              </a:lnSpc>
            </a:pPr>
            <a:r>
              <a:rPr lang="en-US" sz="3999">
                <a:solidFill>
                  <a:srgbClr val="DD211D"/>
                </a:solidFill>
                <a:latin typeface="Poppins Medium Bold"/>
              </a:rPr>
              <a:t>Etudiant: </a:t>
            </a:r>
            <a:r>
              <a:rPr lang="en-US" sz="3999">
                <a:solidFill>
                  <a:srgbClr val="141414"/>
                </a:solidFill>
                <a:latin typeface="Poppins Medium Bold"/>
              </a:rPr>
              <a:t>Déposer rapport </a:t>
            </a:r>
          </a:p>
        </p:txBody>
      </p:sp>
      <p:pic>
        <p:nvPicPr>
          <p:cNvPr id="6" name="Image 5">
            <a:extLst>
              <a:ext uri="{FF2B5EF4-FFF2-40B4-BE49-F238E27FC236}">
                <a16:creationId xmlns:a16="http://schemas.microsoft.com/office/drawing/2014/main" id="{8735A244-04B1-4CC3-90CE-27969F09CAF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53518" y="1866900"/>
            <a:ext cx="15821022" cy="7162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grpSp>
        <p:nvGrpSpPr>
          <p:cNvPr id="2" name="Group 2"/>
          <p:cNvGrpSpPr/>
          <p:nvPr/>
        </p:nvGrpSpPr>
        <p:grpSpPr>
          <a:xfrm>
            <a:off x="401566" y="0"/>
            <a:ext cx="142711" cy="10287000"/>
            <a:chOff x="0" y="0"/>
            <a:chExt cx="190282" cy="13716000"/>
          </a:xfrm>
        </p:grpSpPr>
        <p:sp>
          <p:nvSpPr>
            <p:cNvPr id="3" name="AutoShape 3"/>
            <p:cNvSpPr/>
            <p:nvPr/>
          </p:nvSpPr>
          <p:spPr>
            <a:xfrm>
              <a:off x="88791" y="0"/>
              <a:ext cx="12700" cy="13716000"/>
            </a:xfrm>
            <a:prstGeom prst="rect">
              <a:avLst/>
            </a:prstGeom>
            <a:solidFill>
              <a:srgbClr val="141414"/>
            </a:solidFill>
          </p:spPr>
        </p:sp>
        <p:sp>
          <p:nvSpPr>
            <p:cNvPr id="4" name="AutoShape 4"/>
            <p:cNvSpPr/>
            <p:nvPr/>
          </p:nvSpPr>
          <p:spPr>
            <a:xfrm>
              <a:off x="0" y="5820971"/>
              <a:ext cx="190282" cy="2074059"/>
            </a:xfrm>
            <a:prstGeom prst="rect">
              <a:avLst/>
            </a:prstGeom>
            <a:solidFill>
              <a:srgbClr val="DD211D"/>
            </a:solidFill>
          </p:spPr>
        </p:sp>
      </p:grpSp>
      <p:sp>
        <p:nvSpPr>
          <p:cNvPr id="5" name="TextBox 5"/>
          <p:cNvSpPr txBox="1"/>
          <p:nvPr/>
        </p:nvSpPr>
        <p:spPr>
          <a:xfrm>
            <a:off x="1028700" y="761999"/>
            <a:ext cx="16230600" cy="723901"/>
          </a:xfrm>
          <a:prstGeom prst="rect">
            <a:avLst/>
          </a:prstGeom>
        </p:spPr>
        <p:txBody>
          <a:bodyPr lIns="0" tIns="0" rIns="0" bIns="0" rtlCol="0" anchor="t">
            <a:spAutoFit/>
          </a:bodyPr>
          <a:lstStyle/>
          <a:p>
            <a:pPr>
              <a:lnSpc>
                <a:spcPts val="5999"/>
              </a:lnSpc>
            </a:pPr>
            <a:r>
              <a:rPr lang="en-US" sz="3999">
                <a:solidFill>
                  <a:srgbClr val="DD211D"/>
                </a:solidFill>
                <a:latin typeface="Poppins Medium Bold"/>
              </a:rPr>
              <a:t>Responsable  de la cellule de stages : </a:t>
            </a:r>
            <a:r>
              <a:rPr lang="en-US" sz="3999">
                <a:solidFill>
                  <a:srgbClr val="141414"/>
                </a:solidFill>
                <a:latin typeface="Poppins Medium Bold"/>
              </a:rPr>
              <a:t>Chercher stage </a:t>
            </a:r>
          </a:p>
        </p:txBody>
      </p:sp>
      <p:pic>
        <p:nvPicPr>
          <p:cNvPr id="6" name="Image 5">
            <a:extLst>
              <a:ext uri="{FF2B5EF4-FFF2-40B4-BE49-F238E27FC236}">
                <a16:creationId xmlns:a16="http://schemas.microsoft.com/office/drawing/2014/main" id="{60F5B8C4-89C6-486A-979D-8EF3F967725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000250" y="2019300"/>
            <a:ext cx="15144750" cy="7239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grpSp>
        <p:nvGrpSpPr>
          <p:cNvPr id="2" name="Group 2"/>
          <p:cNvGrpSpPr/>
          <p:nvPr/>
        </p:nvGrpSpPr>
        <p:grpSpPr>
          <a:xfrm>
            <a:off x="401566" y="0"/>
            <a:ext cx="142711" cy="10287000"/>
            <a:chOff x="0" y="0"/>
            <a:chExt cx="190282" cy="13716000"/>
          </a:xfrm>
        </p:grpSpPr>
        <p:sp>
          <p:nvSpPr>
            <p:cNvPr id="3" name="AutoShape 3"/>
            <p:cNvSpPr/>
            <p:nvPr/>
          </p:nvSpPr>
          <p:spPr>
            <a:xfrm>
              <a:off x="88791" y="0"/>
              <a:ext cx="12700" cy="13716000"/>
            </a:xfrm>
            <a:prstGeom prst="rect">
              <a:avLst/>
            </a:prstGeom>
            <a:solidFill>
              <a:srgbClr val="141414"/>
            </a:solidFill>
          </p:spPr>
        </p:sp>
        <p:sp>
          <p:nvSpPr>
            <p:cNvPr id="4" name="AutoShape 4"/>
            <p:cNvSpPr/>
            <p:nvPr/>
          </p:nvSpPr>
          <p:spPr>
            <a:xfrm>
              <a:off x="0" y="5820971"/>
              <a:ext cx="190282" cy="2074059"/>
            </a:xfrm>
            <a:prstGeom prst="rect">
              <a:avLst/>
            </a:prstGeom>
            <a:solidFill>
              <a:srgbClr val="DD211D"/>
            </a:solidFill>
          </p:spPr>
        </p:sp>
      </p:grpSp>
      <p:sp>
        <p:nvSpPr>
          <p:cNvPr id="5" name="TextBox 5"/>
          <p:cNvSpPr txBox="1"/>
          <p:nvPr/>
        </p:nvSpPr>
        <p:spPr>
          <a:xfrm>
            <a:off x="1028700" y="761999"/>
            <a:ext cx="16230600" cy="723901"/>
          </a:xfrm>
          <a:prstGeom prst="rect">
            <a:avLst/>
          </a:prstGeom>
        </p:spPr>
        <p:txBody>
          <a:bodyPr lIns="0" tIns="0" rIns="0" bIns="0" rtlCol="0" anchor="t">
            <a:spAutoFit/>
          </a:bodyPr>
          <a:lstStyle/>
          <a:p>
            <a:pPr>
              <a:lnSpc>
                <a:spcPts val="5999"/>
              </a:lnSpc>
            </a:pPr>
            <a:r>
              <a:rPr lang="en-US" sz="3999">
                <a:solidFill>
                  <a:srgbClr val="DD211D"/>
                </a:solidFill>
                <a:latin typeface="Poppins Medium Bold"/>
              </a:rPr>
              <a:t>Responsable  de la cellule de stages :  </a:t>
            </a:r>
            <a:r>
              <a:rPr lang="en-US" sz="3999">
                <a:solidFill>
                  <a:srgbClr val="141414"/>
                </a:solidFill>
                <a:latin typeface="Poppins Medium Bold"/>
              </a:rPr>
              <a:t>Mettre à jour </a:t>
            </a:r>
          </a:p>
        </p:txBody>
      </p:sp>
      <p:pic>
        <p:nvPicPr>
          <p:cNvPr id="6" name="Image 5">
            <a:extLst>
              <a:ext uri="{FF2B5EF4-FFF2-40B4-BE49-F238E27FC236}">
                <a16:creationId xmlns:a16="http://schemas.microsoft.com/office/drawing/2014/main" id="{B1DC0A7B-230A-40FB-947E-1E16BDC0D47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790700"/>
            <a:ext cx="15659096" cy="3505200"/>
          </a:xfrm>
          <a:prstGeom prst="rect">
            <a:avLst/>
          </a:prstGeom>
          <a:noFill/>
          <a:ln>
            <a:noFill/>
          </a:ln>
        </p:spPr>
      </p:pic>
      <p:pic>
        <p:nvPicPr>
          <p:cNvPr id="7" name="Image 6">
            <a:extLst>
              <a:ext uri="{FF2B5EF4-FFF2-40B4-BE49-F238E27FC236}">
                <a16:creationId xmlns:a16="http://schemas.microsoft.com/office/drawing/2014/main" id="{A3E621A9-49B0-4D92-9F7C-7525E851EDB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228850" y="5364480"/>
            <a:ext cx="15335246" cy="2293620"/>
          </a:xfrm>
          <a:prstGeom prst="rect">
            <a:avLst/>
          </a:prstGeom>
          <a:noFill/>
          <a:ln>
            <a:noFill/>
          </a:ln>
        </p:spPr>
      </p:pic>
      <p:pic>
        <p:nvPicPr>
          <p:cNvPr id="8" name="Image 7">
            <a:extLst>
              <a:ext uri="{FF2B5EF4-FFF2-40B4-BE49-F238E27FC236}">
                <a16:creationId xmlns:a16="http://schemas.microsoft.com/office/drawing/2014/main" id="{F77814E0-1087-4924-B0CC-B72C9C10758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162257" y="7579360"/>
            <a:ext cx="15201817" cy="251713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grpSp>
        <p:nvGrpSpPr>
          <p:cNvPr id="2" name="Group 2"/>
          <p:cNvGrpSpPr/>
          <p:nvPr/>
        </p:nvGrpSpPr>
        <p:grpSpPr>
          <a:xfrm>
            <a:off x="401566" y="0"/>
            <a:ext cx="142711" cy="10287000"/>
            <a:chOff x="0" y="0"/>
            <a:chExt cx="190282" cy="13716000"/>
          </a:xfrm>
        </p:grpSpPr>
        <p:sp>
          <p:nvSpPr>
            <p:cNvPr id="3" name="AutoShape 3"/>
            <p:cNvSpPr/>
            <p:nvPr/>
          </p:nvSpPr>
          <p:spPr>
            <a:xfrm>
              <a:off x="88791" y="0"/>
              <a:ext cx="12700" cy="13716000"/>
            </a:xfrm>
            <a:prstGeom prst="rect">
              <a:avLst/>
            </a:prstGeom>
            <a:solidFill>
              <a:srgbClr val="141414"/>
            </a:solidFill>
          </p:spPr>
        </p:sp>
        <p:sp>
          <p:nvSpPr>
            <p:cNvPr id="4" name="AutoShape 4"/>
            <p:cNvSpPr/>
            <p:nvPr/>
          </p:nvSpPr>
          <p:spPr>
            <a:xfrm>
              <a:off x="0" y="5820971"/>
              <a:ext cx="190282" cy="2074059"/>
            </a:xfrm>
            <a:prstGeom prst="rect">
              <a:avLst/>
            </a:prstGeom>
            <a:solidFill>
              <a:srgbClr val="DD211D"/>
            </a:solidFill>
          </p:spPr>
        </p:sp>
      </p:grpSp>
      <p:sp>
        <p:nvSpPr>
          <p:cNvPr id="5" name="TextBox 5"/>
          <p:cNvSpPr txBox="1"/>
          <p:nvPr/>
        </p:nvSpPr>
        <p:spPr>
          <a:xfrm>
            <a:off x="1028700" y="761999"/>
            <a:ext cx="16230600" cy="723901"/>
          </a:xfrm>
          <a:prstGeom prst="rect">
            <a:avLst/>
          </a:prstGeom>
        </p:spPr>
        <p:txBody>
          <a:bodyPr lIns="0" tIns="0" rIns="0" bIns="0" rtlCol="0" anchor="t">
            <a:spAutoFit/>
          </a:bodyPr>
          <a:lstStyle/>
          <a:p>
            <a:pPr>
              <a:lnSpc>
                <a:spcPts val="5999"/>
              </a:lnSpc>
            </a:pPr>
            <a:r>
              <a:rPr lang="en-US" sz="3999">
                <a:solidFill>
                  <a:srgbClr val="DD211D"/>
                </a:solidFill>
                <a:latin typeface="Poppins Medium Bold"/>
              </a:rPr>
              <a:t>Responsable  de la cellule de stages :   </a:t>
            </a:r>
            <a:r>
              <a:rPr lang="en-US" sz="3999">
                <a:solidFill>
                  <a:srgbClr val="141414"/>
                </a:solidFill>
                <a:latin typeface="Poppins Medium Bold"/>
              </a:rPr>
              <a:t>Inscrire Etudiant </a:t>
            </a:r>
          </a:p>
        </p:txBody>
      </p:sp>
      <p:pic>
        <p:nvPicPr>
          <p:cNvPr id="7" name="Image 6">
            <a:extLst>
              <a:ext uri="{FF2B5EF4-FFF2-40B4-BE49-F238E27FC236}">
                <a16:creationId xmlns:a16="http://schemas.microsoft.com/office/drawing/2014/main" id="{02991593-3BCD-4F28-AB7F-739C2B71291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019300"/>
            <a:ext cx="14954244" cy="72009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grpSp>
        <p:nvGrpSpPr>
          <p:cNvPr id="2" name="Group 2"/>
          <p:cNvGrpSpPr/>
          <p:nvPr/>
        </p:nvGrpSpPr>
        <p:grpSpPr>
          <a:xfrm>
            <a:off x="401566" y="0"/>
            <a:ext cx="142711" cy="10287000"/>
            <a:chOff x="0" y="0"/>
            <a:chExt cx="190282" cy="13716000"/>
          </a:xfrm>
        </p:grpSpPr>
        <p:sp>
          <p:nvSpPr>
            <p:cNvPr id="3" name="AutoShape 3"/>
            <p:cNvSpPr/>
            <p:nvPr/>
          </p:nvSpPr>
          <p:spPr>
            <a:xfrm>
              <a:off x="88791" y="0"/>
              <a:ext cx="12700" cy="13716000"/>
            </a:xfrm>
            <a:prstGeom prst="rect">
              <a:avLst/>
            </a:prstGeom>
            <a:solidFill>
              <a:srgbClr val="141414"/>
            </a:solidFill>
          </p:spPr>
        </p:sp>
        <p:sp>
          <p:nvSpPr>
            <p:cNvPr id="4" name="AutoShape 4"/>
            <p:cNvSpPr/>
            <p:nvPr/>
          </p:nvSpPr>
          <p:spPr>
            <a:xfrm>
              <a:off x="0" y="5820971"/>
              <a:ext cx="190282" cy="2074059"/>
            </a:xfrm>
            <a:prstGeom prst="rect">
              <a:avLst/>
            </a:prstGeom>
            <a:solidFill>
              <a:srgbClr val="DD211D"/>
            </a:solidFill>
          </p:spPr>
        </p:sp>
      </p:grpSp>
      <p:sp>
        <p:nvSpPr>
          <p:cNvPr id="5" name="TextBox 5"/>
          <p:cNvSpPr txBox="1"/>
          <p:nvPr/>
        </p:nvSpPr>
        <p:spPr>
          <a:xfrm>
            <a:off x="1028700" y="761999"/>
            <a:ext cx="16230600" cy="723901"/>
          </a:xfrm>
          <a:prstGeom prst="rect">
            <a:avLst/>
          </a:prstGeom>
        </p:spPr>
        <p:txBody>
          <a:bodyPr lIns="0" tIns="0" rIns="0" bIns="0" rtlCol="0" anchor="t">
            <a:spAutoFit/>
          </a:bodyPr>
          <a:lstStyle/>
          <a:p>
            <a:pPr>
              <a:lnSpc>
                <a:spcPts val="5999"/>
              </a:lnSpc>
            </a:pPr>
            <a:r>
              <a:rPr lang="en-US" sz="3999">
                <a:solidFill>
                  <a:srgbClr val="DD211D"/>
                </a:solidFill>
                <a:latin typeface="Poppins Medium Bold"/>
              </a:rPr>
              <a:t>Responsable  de la cellule de stages :   </a:t>
            </a:r>
            <a:r>
              <a:rPr lang="en-US" sz="3999">
                <a:solidFill>
                  <a:srgbClr val="141414"/>
                </a:solidFill>
                <a:latin typeface="Poppins Medium Bold"/>
              </a:rPr>
              <a:t>Instruire demande</a:t>
            </a:r>
          </a:p>
        </p:txBody>
      </p:sp>
      <p:pic>
        <p:nvPicPr>
          <p:cNvPr id="6" name="Image 5">
            <a:extLst>
              <a:ext uri="{FF2B5EF4-FFF2-40B4-BE49-F238E27FC236}">
                <a16:creationId xmlns:a16="http://schemas.microsoft.com/office/drawing/2014/main" id="{044238BD-9A28-4A56-A274-DEF4F5FDBED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43130" y="2019300"/>
            <a:ext cx="15116170" cy="71628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grpSp>
        <p:nvGrpSpPr>
          <p:cNvPr id="2" name="Group 2"/>
          <p:cNvGrpSpPr/>
          <p:nvPr/>
        </p:nvGrpSpPr>
        <p:grpSpPr>
          <a:xfrm>
            <a:off x="401566" y="0"/>
            <a:ext cx="142711" cy="10287000"/>
            <a:chOff x="0" y="0"/>
            <a:chExt cx="190282" cy="13716000"/>
          </a:xfrm>
        </p:grpSpPr>
        <p:sp>
          <p:nvSpPr>
            <p:cNvPr id="3" name="AutoShape 3"/>
            <p:cNvSpPr/>
            <p:nvPr/>
          </p:nvSpPr>
          <p:spPr>
            <a:xfrm>
              <a:off x="88791" y="0"/>
              <a:ext cx="12700" cy="13716000"/>
            </a:xfrm>
            <a:prstGeom prst="rect">
              <a:avLst/>
            </a:prstGeom>
            <a:solidFill>
              <a:srgbClr val="141414"/>
            </a:solidFill>
          </p:spPr>
        </p:sp>
        <p:sp>
          <p:nvSpPr>
            <p:cNvPr id="4" name="AutoShape 4"/>
            <p:cNvSpPr/>
            <p:nvPr/>
          </p:nvSpPr>
          <p:spPr>
            <a:xfrm>
              <a:off x="0" y="5820971"/>
              <a:ext cx="190282" cy="2074059"/>
            </a:xfrm>
            <a:prstGeom prst="rect">
              <a:avLst/>
            </a:prstGeom>
            <a:solidFill>
              <a:srgbClr val="DD211D"/>
            </a:solidFill>
          </p:spPr>
        </p:sp>
      </p:grpSp>
      <p:sp>
        <p:nvSpPr>
          <p:cNvPr id="5" name="TextBox 5"/>
          <p:cNvSpPr txBox="1"/>
          <p:nvPr/>
        </p:nvSpPr>
        <p:spPr>
          <a:xfrm>
            <a:off x="1028700" y="761999"/>
            <a:ext cx="16230600" cy="723901"/>
          </a:xfrm>
          <a:prstGeom prst="rect">
            <a:avLst/>
          </a:prstGeom>
        </p:spPr>
        <p:txBody>
          <a:bodyPr lIns="0" tIns="0" rIns="0" bIns="0" rtlCol="0" anchor="t">
            <a:spAutoFit/>
          </a:bodyPr>
          <a:lstStyle/>
          <a:p>
            <a:pPr>
              <a:lnSpc>
                <a:spcPts val="5999"/>
              </a:lnSpc>
            </a:pPr>
            <a:r>
              <a:rPr lang="en-US" sz="3999">
                <a:solidFill>
                  <a:srgbClr val="DD211D"/>
                </a:solidFill>
                <a:latin typeface="Poppins Medium Bold"/>
              </a:rPr>
              <a:t>Responsable  de la cellule de stages :   </a:t>
            </a:r>
            <a:r>
              <a:rPr lang="en-US" sz="3999">
                <a:solidFill>
                  <a:srgbClr val="141414"/>
                </a:solidFill>
                <a:latin typeface="Poppins Medium Bold"/>
              </a:rPr>
              <a:t> Annuler inscription</a:t>
            </a:r>
          </a:p>
        </p:txBody>
      </p:sp>
      <p:pic>
        <p:nvPicPr>
          <p:cNvPr id="6" name="Image 5">
            <a:extLst>
              <a:ext uri="{FF2B5EF4-FFF2-40B4-BE49-F238E27FC236}">
                <a16:creationId xmlns:a16="http://schemas.microsoft.com/office/drawing/2014/main" id="{E0A7DF14-7981-4F2E-BB11-B22519C337B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47800" y="2400300"/>
            <a:ext cx="15621000" cy="6858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grpSp>
        <p:nvGrpSpPr>
          <p:cNvPr id="2" name="Group 2"/>
          <p:cNvGrpSpPr/>
          <p:nvPr/>
        </p:nvGrpSpPr>
        <p:grpSpPr>
          <a:xfrm>
            <a:off x="401566" y="0"/>
            <a:ext cx="142711" cy="10287000"/>
            <a:chOff x="0" y="0"/>
            <a:chExt cx="190282" cy="13716000"/>
          </a:xfrm>
        </p:grpSpPr>
        <p:sp>
          <p:nvSpPr>
            <p:cNvPr id="3" name="AutoShape 3"/>
            <p:cNvSpPr/>
            <p:nvPr/>
          </p:nvSpPr>
          <p:spPr>
            <a:xfrm>
              <a:off x="88791" y="0"/>
              <a:ext cx="12700" cy="13716000"/>
            </a:xfrm>
            <a:prstGeom prst="rect">
              <a:avLst/>
            </a:prstGeom>
            <a:solidFill>
              <a:srgbClr val="141414"/>
            </a:solidFill>
          </p:spPr>
        </p:sp>
        <p:sp>
          <p:nvSpPr>
            <p:cNvPr id="4" name="AutoShape 4"/>
            <p:cNvSpPr/>
            <p:nvPr/>
          </p:nvSpPr>
          <p:spPr>
            <a:xfrm>
              <a:off x="0" y="5820971"/>
              <a:ext cx="190282" cy="2074059"/>
            </a:xfrm>
            <a:prstGeom prst="rect">
              <a:avLst/>
            </a:prstGeom>
            <a:solidFill>
              <a:srgbClr val="DD211D"/>
            </a:solidFill>
          </p:spPr>
        </p:sp>
      </p:grpSp>
      <p:sp>
        <p:nvSpPr>
          <p:cNvPr id="5" name="TextBox 5"/>
          <p:cNvSpPr txBox="1"/>
          <p:nvPr/>
        </p:nvSpPr>
        <p:spPr>
          <a:xfrm>
            <a:off x="1028700" y="761999"/>
            <a:ext cx="16230600" cy="723901"/>
          </a:xfrm>
          <a:prstGeom prst="rect">
            <a:avLst/>
          </a:prstGeom>
        </p:spPr>
        <p:txBody>
          <a:bodyPr lIns="0" tIns="0" rIns="0" bIns="0" rtlCol="0" anchor="t">
            <a:spAutoFit/>
          </a:bodyPr>
          <a:lstStyle/>
          <a:p>
            <a:pPr>
              <a:lnSpc>
                <a:spcPts val="5999"/>
              </a:lnSpc>
            </a:pPr>
            <a:r>
              <a:rPr lang="en-US" sz="3999">
                <a:solidFill>
                  <a:srgbClr val="DD211D"/>
                </a:solidFill>
                <a:latin typeface="Poppins Medium Bold"/>
              </a:rPr>
              <a:t>Jury :   </a:t>
            </a:r>
            <a:r>
              <a:rPr lang="en-US" sz="3999">
                <a:solidFill>
                  <a:srgbClr val="141414"/>
                </a:solidFill>
                <a:latin typeface="Poppins Medium Bold"/>
              </a:rPr>
              <a:t>Assigner note du stage :</a:t>
            </a:r>
          </a:p>
        </p:txBody>
      </p:sp>
      <p:pic>
        <p:nvPicPr>
          <p:cNvPr id="6" name="Image 5">
            <a:extLst>
              <a:ext uri="{FF2B5EF4-FFF2-40B4-BE49-F238E27FC236}">
                <a16:creationId xmlns:a16="http://schemas.microsoft.com/office/drawing/2014/main" id="{A2F28136-D88C-42CE-AF95-1CE5D0C2716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638300"/>
            <a:ext cx="14601824" cy="7429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sp>
        <p:nvSpPr>
          <p:cNvPr id="2" name="TextBox 2"/>
          <p:cNvSpPr txBox="1"/>
          <p:nvPr/>
        </p:nvSpPr>
        <p:spPr>
          <a:xfrm>
            <a:off x="1028700" y="1333500"/>
            <a:ext cx="16230600" cy="1097280"/>
          </a:xfrm>
          <a:prstGeom prst="rect">
            <a:avLst/>
          </a:prstGeom>
        </p:spPr>
        <p:txBody>
          <a:bodyPr lIns="0" tIns="0" rIns="0" bIns="0" rtlCol="0" anchor="t">
            <a:spAutoFit/>
          </a:bodyPr>
          <a:lstStyle/>
          <a:p>
            <a:pPr>
              <a:lnSpc>
                <a:spcPts val="8640"/>
              </a:lnSpc>
            </a:pPr>
            <a:r>
              <a:rPr lang="en-US" sz="7200">
                <a:solidFill>
                  <a:srgbClr val="141414"/>
                </a:solidFill>
                <a:latin typeface="Poppins Bold Bold"/>
              </a:rPr>
              <a:t>Diagrammes </a:t>
            </a:r>
            <a:r>
              <a:rPr lang="en-US" sz="7200">
                <a:solidFill>
                  <a:srgbClr val="DD211D"/>
                </a:solidFill>
                <a:latin typeface="Poppins Bold Bold"/>
              </a:rPr>
              <a:t>d’activités</a:t>
            </a:r>
          </a:p>
        </p:txBody>
      </p:sp>
      <p:grpSp>
        <p:nvGrpSpPr>
          <p:cNvPr id="3" name="Group 3"/>
          <p:cNvGrpSpPr/>
          <p:nvPr/>
        </p:nvGrpSpPr>
        <p:grpSpPr>
          <a:xfrm>
            <a:off x="401566" y="0"/>
            <a:ext cx="142711" cy="10287000"/>
            <a:chOff x="0" y="0"/>
            <a:chExt cx="190282" cy="13716000"/>
          </a:xfrm>
        </p:grpSpPr>
        <p:sp>
          <p:nvSpPr>
            <p:cNvPr id="4" name="AutoShape 4"/>
            <p:cNvSpPr/>
            <p:nvPr/>
          </p:nvSpPr>
          <p:spPr>
            <a:xfrm>
              <a:off x="88791" y="0"/>
              <a:ext cx="12700" cy="13716000"/>
            </a:xfrm>
            <a:prstGeom prst="rect">
              <a:avLst/>
            </a:prstGeom>
            <a:solidFill>
              <a:srgbClr val="141414"/>
            </a:solidFill>
          </p:spPr>
        </p:sp>
        <p:sp>
          <p:nvSpPr>
            <p:cNvPr id="5" name="AutoShape 5"/>
            <p:cNvSpPr/>
            <p:nvPr/>
          </p:nvSpPr>
          <p:spPr>
            <a:xfrm>
              <a:off x="0" y="5820971"/>
              <a:ext cx="190282" cy="2074059"/>
            </a:xfrm>
            <a:prstGeom prst="rect">
              <a:avLst/>
            </a:prstGeom>
            <a:solidFill>
              <a:srgbClr val="DD211D"/>
            </a:solidFill>
          </p:spPr>
        </p:sp>
      </p:grpSp>
      <p:sp>
        <p:nvSpPr>
          <p:cNvPr id="6" name="TextBox 6"/>
          <p:cNvSpPr txBox="1"/>
          <p:nvPr/>
        </p:nvSpPr>
        <p:spPr>
          <a:xfrm>
            <a:off x="1028700" y="3124200"/>
            <a:ext cx="16230600" cy="4552950"/>
          </a:xfrm>
          <a:prstGeom prst="rect">
            <a:avLst/>
          </a:prstGeom>
        </p:spPr>
        <p:txBody>
          <a:bodyPr lIns="0" tIns="0" rIns="0" bIns="0" rtlCol="0" anchor="t">
            <a:spAutoFit/>
          </a:bodyPr>
          <a:lstStyle/>
          <a:p>
            <a:pPr>
              <a:lnSpc>
                <a:spcPts val="4500"/>
              </a:lnSpc>
            </a:pPr>
            <a:r>
              <a:rPr lang="en-US" sz="3000">
                <a:solidFill>
                  <a:srgbClr val="141414"/>
                </a:solidFill>
                <a:latin typeface="Poppins Light Bold"/>
              </a:rPr>
              <a:t>Pour enrichir notre recherche dans le projet nous avons ajouté le diagrame d'activité </a:t>
            </a:r>
          </a:p>
          <a:p>
            <a:pPr>
              <a:lnSpc>
                <a:spcPts val="4500"/>
              </a:lnSpc>
            </a:pPr>
            <a:endParaRPr lang="en-US" sz="3000">
              <a:solidFill>
                <a:srgbClr val="141414"/>
              </a:solidFill>
              <a:latin typeface="Poppins Light Bold"/>
            </a:endParaRPr>
          </a:p>
          <a:p>
            <a:pPr>
              <a:lnSpc>
                <a:spcPts val="4500"/>
              </a:lnSpc>
            </a:pPr>
            <a:r>
              <a:rPr lang="en-US" sz="3000">
                <a:solidFill>
                  <a:srgbClr val="141414"/>
                </a:solidFill>
                <a:latin typeface="Poppins Light Bold"/>
              </a:rPr>
              <a:t>Les diagrammes d'activités permettent de mettre l'accent sur les traitements. Ils sont donc particulièrement adaptés à la modélisation du cheminement de flots de contrôle et  de flots de données. Ils permettent ainsi de représenter graphiquement le comportement d'une méthode ou le déroulement d'un cas d'utilisation. </a:t>
            </a:r>
          </a:p>
        </p:txBody>
      </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078197">
            <a:off x="-348330" y="4340233"/>
            <a:ext cx="21893462" cy="19146828"/>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grpSp>
        <p:nvGrpSpPr>
          <p:cNvPr id="2" name="Group 2"/>
          <p:cNvGrpSpPr/>
          <p:nvPr/>
        </p:nvGrpSpPr>
        <p:grpSpPr>
          <a:xfrm>
            <a:off x="401566" y="0"/>
            <a:ext cx="142711" cy="10287000"/>
            <a:chOff x="0" y="0"/>
            <a:chExt cx="190282" cy="13716000"/>
          </a:xfrm>
        </p:grpSpPr>
        <p:sp>
          <p:nvSpPr>
            <p:cNvPr id="3" name="AutoShape 3"/>
            <p:cNvSpPr/>
            <p:nvPr/>
          </p:nvSpPr>
          <p:spPr>
            <a:xfrm>
              <a:off x="88791" y="0"/>
              <a:ext cx="12700" cy="13716000"/>
            </a:xfrm>
            <a:prstGeom prst="rect">
              <a:avLst/>
            </a:prstGeom>
            <a:solidFill>
              <a:srgbClr val="141414"/>
            </a:solidFill>
          </p:spPr>
        </p:sp>
        <p:sp>
          <p:nvSpPr>
            <p:cNvPr id="4" name="AutoShape 4"/>
            <p:cNvSpPr/>
            <p:nvPr/>
          </p:nvSpPr>
          <p:spPr>
            <a:xfrm>
              <a:off x="0" y="5820971"/>
              <a:ext cx="190282" cy="2074059"/>
            </a:xfrm>
            <a:prstGeom prst="rect">
              <a:avLst/>
            </a:prstGeom>
            <a:solidFill>
              <a:srgbClr val="DD211D"/>
            </a:solidFill>
          </p:spPr>
        </p:sp>
      </p:grpSp>
      <p:sp>
        <p:nvSpPr>
          <p:cNvPr id="5" name="TextBox 5"/>
          <p:cNvSpPr txBox="1"/>
          <p:nvPr/>
        </p:nvSpPr>
        <p:spPr>
          <a:xfrm>
            <a:off x="1028700" y="761999"/>
            <a:ext cx="16230600" cy="723901"/>
          </a:xfrm>
          <a:prstGeom prst="rect">
            <a:avLst/>
          </a:prstGeom>
        </p:spPr>
        <p:txBody>
          <a:bodyPr lIns="0" tIns="0" rIns="0" bIns="0" rtlCol="0" anchor="t">
            <a:spAutoFit/>
          </a:bodyPr>
          <a:lstStyle/>
          <a:p>
            <a:pPr>
              <a:lnSpc>
                <a:spcPts val="5999"/>
              </a:lnSpc>
            </a:pPr>
            <a:r>
              <a:rPr lang="en-US" sz="3999">
                <a:solidFill>
                  <a:srgbClr val="DD211D"/>
                </a:solidFill>
                <a:latin typeface="Poppins Medium Bold"/>
              </a:rPr>
              <a:t>Authentification : </a:t>
            </a:r>
          </a:p>
        </p:txBody>
      </p:sp>
      <p:pic>
        <p:nvPicPr>
          <p:cNvPr id="6" name="Image 5">
            <a:extLst>
              <a:ext uri="{FF2B5EF4-FFF2-40B4-BE49-F238E27FC236}">
                <a16:creationId xmlns:a16="http://schemas.microsoft.com/office/drawing/2014/main" id="{42D8E30F-7906-4BBF-A5F0-01A07E2F560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429000" y="1790700"/>
            <a:ext cx="12906373" cy="641540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grpSp>
        <p:nvGrpSpPr>
          <p:cNvPr id="2" name="Group 2"/>
          <p:cNvGrpSpPr/>
          <p:nvPr/>
        </p:nvGrpSpPr>
        <p:grpSpPr>
          <a:xfrm>
            <a:off x="401566" y="0"/>
            <a:ext cx="142711" cy="10287000"/>
            <a:chOff x="0" y="0"/>
            <a:chExt cx="190282" cy="13716000"/>
          </a:xfrm>
        </p:grpSpPr>
        <p:sp>
          <p:nvSpPr>
            <p:cNvPr id="3" name="AutoShape 3"/>
            <p:cNvSpPr/>
            <p:nvPr/>
          </p:nvSpPr>
          <p:spPr>
            <a:xfrm>
              <a:off x="88791" y="0"/>
              <a:ext cx="12700" cy="13716000"/>
            </a:xfrm>
            <a:prstGeom prst="rect">
              <a:avLst/>
            </a:prstGeom>
            <a:solidFill>
              <a:srgbClr val="141414"/>
            </a:solidFill>
          </p:spPr>
        </p:sp>
        <p:sp>
          <p:nvSpPr>
            <p:cNvPr id="4" name="AutoShape 4"/>
            <p:cNvSpPr/>
            <p:nvPr/>
          </p:nvSpPr>
          <p:spPr>
            <a:xfrm>
              <a:off x="0" y="5820971"/>
              <a:ext cx="190282" cy="2074059"/>
            </a:xfrm>
            <a:prstGeom prst="rect">
              <a:avLst/>
            </a:prstGeom>
            <a:solidFill>
              <a:srgbClr val="DD211D"/>
            </a:solidFill>
          </p:spPr>
        </p:sp>
      </p:grpSp>
      <p:sp>
        <p:nvSpPr>
          <p:cNvPr id="5" name="TextBox 5"/>
          <p:cNvSpPr txBox="1"/>
          <p:nvPr/>
        </p:nvSpPr>
        <p:spPr>
          <a:xfrm>
            <a:off x="1028700" y="761999"/>
            <a:ext cx="16230600" cy="723901"/>
          </a:xfrm>
          <a:prstGeom prst="rect">
            <a:avLst/>
          </a:prstGeom>
        </p:spPr>
        <p:txBody>
          <a:bodyPr lIns="0" tIns="0" rIns="0" bIns="0" rtlCol="0" anchor="t">
            <a:spAutoFit/>
          </a:bodyPr>
          <a:lstStyle/>
          <a:p>
            <a:pPr>
              <a:lnSpc>
                <a:spcPts val="5999"/>
              </a:lnSpc>
            </a:pPr>
            <a:r>
              <a:rPr lang="en-US" sz="3999">
                <a:solidFill>
                  <a:srgbClr val="DD211D"/>
                </a:solidFill>
                <a:latin typeface="Poppins Medium Bold"/>
              </a:rPr>
              <a:t>Etudiant: </a:t>
            </a:r>
            <a:r>
              <a:rPr lang="en-US" sz="3999">
                <a:solidFill>
                  <a:srgbClr val="141414"/>
                </a:solidFill>
                <a:latin typeface="Poppins Medium Bold"/>
              </a:rPr>
              <a:t>Déposer rapport </a:t>
            </a:r>
          </a:p>
        </p:txBody>
      </p:sp>
      <p:pic>
        <p:nvPicPr>
          <p:cNvPr id="6" name="Image 5">
            <a:extLst>
              <a:ext uri="{FF2B5EF4-FFF2-40B4-BE49-F238E27FC236}">
                <a16:creationId xmlns:a16="http://schemas.microsoft.com/office/drawing/2014/main" id="{2C6DDD18-656E-49A3-8594-4D12F6A13FC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743200" y="1866900"/>
            <a:ext cx="14154150" cy="717740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5450" r="15450"/>
          <a:stretch>
            <a:fillRect/>
          </a:stretch>
        </p:blipFill>
        <p:spPr>
          <a:xfrm>
            <a:off x="1028700" y="1066800"/>
            <a:ext cx="6214323" cy="8191500"/>
          </a:xfrm>
          <a:prstGeom prst="rect">
            <a:avLst/>
          </a:prstGeom>
        </p:spPr>
      </p:pic>
      <p:sp>
        <p:nvSpPr>
          <p:cNvPr id="3" name="TextBox 3"/>
          <p:cNvSpPr txBox="1"/>
          <p:nvPr/>
        </p:nvSpPr>
        <p:spPr>
          <a:xfrm>
            <a:off x="8219458" y="2236420"/>
            <a:ext cx="8797053" cy="2194560"/>
          </a:xfrm>
          <a:prstGeom prst="rect">
            <a:avLst/>
          </a:prstGeom>
        </p:spPr>
        <p:txBody>
          <a:bodyPr lIns="0" tIns="0" rIns="0" bIns="0" rtlCol="0" anchor="t">
            <a:spAutoFit/>
          </a:bodyPr>
          <a:lstStyle/>
          <a:p>
            <a:pPr>
              <a:lnSpc>
                <a:spcPts val="8640"/>
              </a:lnSpc>
            </a:pPr>
            <a:r>
              <a:rPr lang="en-US" sz="7200">
                <a:solidFill>
                  <a:srgbClr val="141414"/>
                </a:solidFill>
                <a:latin typeface="Poppins Bold Bold"/>
              </a:rPr>
              <a:t>Qu'est-ce que le Langage </a:t>
            </a:r>
            <a:r>
              <a:rPr lang="en-US" sz="7200">
                <a:solidFill>
                  <a:srgbClr val="DD211D"/>
                </a:solidFill>
                <a:latin typeface="Poppins Bold Bold"/>
              </a:rPr>
              <a:t>UML ?</a:t>
            </a:r>
          </a:p>
        </p:txBody>
      </p:sp>
      <p:sp>
        <p:nvSpPr>
          <p:cNvPr id="4" name="TextBox 4"/>
          <p:cNvSpPr txBox="1"/>
          <p:nvPr/>
        </p:nvSpPr>
        <p:spPr>
          <a:xfrm>
            <a:off x="8219458" y="5414060"/>
            <a:ext cx="9039842" cy="2636520"/>
          </a:xfrm>
          <a:prstGeom prst="rect">
            <a:avLst/>
          </a:prstGeom>
        </p:spPr>
        <p:txBody>
          <a:bodyPr lIns="0" tIns="0" rIns="0" bIns="0" rtlCol="0" anchor="t">
            <a:spAutoFit/>
          </a:bodyPr>
          <a:lstStyle/>
          <a:p>
            <a:pPr>
              <a:lnSpc>
                <a:spcPts val="4199"/>
              </a:lnSpc>
            </a:pPr>
            <a:r>
              <a:rPr lang="en-US" sz="2799">
                <a:solidFill>
                  <a:srgbClr val="141414"/>
                </a:solidFill>
                <a:latin typeface="Poppins Light Bold"/>
              </a:rPr>
              <a:t>Unified Modeling Language. C'est un langage un langage de modélisation base sur des notations graphiques.​ Il est conçu comme une méthode de visualisation dans le domaine orienté objet indépendant de tout langage de programmation.​</a:t>
            </a:r>
          </a:p>
        </p:txBody>
      </p:sp>
      <p:grpSp>
        <p:nvGrpSpPr>
          <p:cNvPr id="5" name="Group 5"/>
          <p:cNvGrpSpPr/>
          <p:nvPr/>
        </p:nvGrpSpPr>
        <p:grpSpPr>
          <a:xfrm>
            <a:off x="401566" y="0"/>
            <a:ext cx="142711" cy="10287000"/>
            <a:chOff x="0" y="0"/>
            <a:chExt cx="190282" cy="13716000"/>
          </a:xfrm>
        </p:grpSpPr>
        <p:sp>
          <p:nvSpPr>
            <p:cNvPr id="6" name="AutoShape 6"/>
            <p:cNvSpPr/>
            <p:nvPr/>
          </p:nvSpPr>
          <p:spPr>
            <a:xfrm>
              <a:off x="88791" y="0"/>
              <a:ext cx="12700" cy="13716000"/>
            </a:xfrm>
            <a:prstGeom prst="rect">
              <a:avLst/>
            </a:prstGeom>
            <a:solidFill>
              <a:srgbClr val="141414"/>
            </a:solidFill>
          </p:spPr>
        </p:sp>
        <p:sp>
          <p:nvSpPr>
            <p:cNvPr id="7" name="AutoShape 7"/>
            <p:cNvSpPr/>
            <p:nvPr/>
          </p:nvSpPr>
          <p:spPr>
            <a:xfrm>
              <a:off x="0" y="5820971"/>
              <a:ext cx="190282" cy="2074059"/>
            </a:xfrm>
            <a:prstGeom prst="rect">
              <a:avLst/>
            </a:prstGeom>
            <a:solidFill>
              <a:srgbClr val="DD211D"/>
            </a:solidFill>
          </p:spPr>
        </p:sp>
      </p:grpSp>
      <p:grpSp>
        <p:nvGrpSpPr>
          <p:cNvPr id="8" name="Group 8"/>
          <p:cNvGrpSpPr/>
          <p:nvPr/>
        </p:nvGrpSpPr>
        <p:grpSpPr>
          <a:xfrm>
            <a:off x="16773722" y="8826675"/>
            <a:ext cx="485578" cy="431625"/>
            <a:chOff x="0" y="0"/>
            <a:chExt cx="647437" cy="575500"/>
          </a:xfrm>
        </p:grpSpPr>
        <p:sp>
          <p:nvSpPr>
            <p:cNvPr id="9" name="AutoShape 9"/>
            <p:cNvSpPr/>
            <p:nvPr/>
          </p:nvSpPr>
          <p:spPr>
            <a:xfrm>
              <a:off x="0" y="0"/>
              <a:ext cx="647437" cy="575500"/>
            </a:xfrm>
            <a:prstGeom prst="rect">
              <a:avLst/>
            </a:prstGeom>
            <a:solidFill>
              <a:srgbClr val="DD211D"/>
            </a:solidFill>
          </p:spPr>
        </p:sp>
        <p:grpSp>
          <p:nvGrpSpPr>
            <p:cNvPr id="10" name="Group 10"/>
            <p:cNvGrpSpPr/>
            <p:nvPr/>
          </p:nvGrpSpPr>
          <p:grpSpPr>
            <a:xfrm>
              <a:off x="0" y="171992"/>
              <a:ext cx="517352" cy="231517"/>
              <a:chOff x="0" y="0"/>
              <a:chExt cx="959235" cy="429260"/>
            </a:xfrm>
          </p:grpSpPr>
          <p:sp>
            <p:nvSpPr>
              <p:cNvPr id="11" name="Freeform 11"/>
              <p:cNvSpPr/>
              <p:nvPr/>
            </p:nvSpPr>
            <p:spPr>
              <a:xfrm>
                <a:off x="0" y="-5080"/>
                <a:ext cx="959235" cy="434340"/>
              </a:xfrm>
              <a:custGeom>
                <a:avLst/>
                <a:gdLst/>
                <a:ahLst/>
                <a:cxnLst/>
                <a:rect l="l" t="t" r="r" b="b"/>
                <a:pathLst>
                  <a:path w="959235" h="434340">
                    <a:moveTo>
                      <a:pt x="941455" y="187960"/>
                    </a:moveTo>
                    <a:lnTo>
                      <a:pt x="679835" y="11430"/>
                    </a:lnTo>
                    <a:cubicBezTo>
                      <a:pt x="662055" y="0"/>
                      <a:pt x="639195" y="3810"/>
                      <a:pt x="626495" y="21590"/>
                    </a:cubicBezTo>
                    <a:cubicBezTo>
                      <a:pt x="615065" y="39370"/>
                      <a:pt x="618875" y="62230"/>
                      <a:pt x="636655" y="74930"/>
                    </a:cubicBezTo>
                    <a:lnTo>
                      <a:pt x="795405" y="181610"/>
                    </a:lnTo>
                    <a:lnTo>
                      <a:pt x="0" y="181610"/>
                    </a:lnTo>
                    <a:lnTo>
                      <a:pt x="0" y="257810"/>
                    </a:lnTo>
                    <a:lnTo>
                      <a:pt x="795405" y="257810"/>
                    </a:lnTo>
                    <a:lnTo>
                      <a:pt x="636655" y="364490"/>
                    </a:lnTo>
                    <a:cubicBezTo>
                      <a:pt x="618875" y="375920"/>
                      <a:pt x="615065" y="400050"/>
                      <a:pt x="626495" y="417830"/>
                    </a:cubicBezTo>
                    <a:cubicBezTo>
                      <a:pt x="634115" y="429260"/>
                      <a:pt x="645545" y="434340"/>
                      <a:pt x="658245" y="434340"/>
                    </a:cubicBezTo>
                    <a:cubicBezTo>
                      <a:pt x="665865" y="434340"/>
                      <a:pt x="673485" y="431800"/>
                      <a:pt x="679835" y="427990"/>
                    </a:cubicBezTo>
                    <a:lnTo>
                      <a:pt x="942725" y="251460"/>
                    </a:lnTo>
                    <a:cubicBezTo>
                      <a:pt x="952885" y="243840"/>
                      <a:pt x="959235" y="232410"/>
                      <a:pt x="959235" y="219710"/>
                    </a:cubicBezTo>
                    <a:cubicBezTo>
                      <a:pt x="959235" y="207010"/>
                      <a:pt x="952885" y="195580"/>
                      <a:pt x="941455" y="187960"/>
                    </a:cubicBezTo>
                    <a:close/>
                  </a:path>
                </a:pathLst>
              </a:custGeom>
              <a:solidFill>
                <a:srgbClr val="FDFCFC"/>
              </a:solidFill>
            </p:spPr>
          </p:sp>
        </p:gr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grpSp>
        <p:nvGrpSpPr>
          <p:cNvPr id="2" name="Group 2"/>
          <p:cNvGrpSpPr/>
          <p:nvPr/>
        </p:nvGrpSpPr>
        <p:grpSpPr>
          <a:xfrm>
            <a:off x="401566" y="0"/>
            <a:ext cx="142711" cy="10287000"/>
            <a:chOff x="0" y="0"/>
            <a:chExt cx="190282" cy="13716000"/>
          </a:xfrm>
        </p:grpSpPr>
        <p:sp>
          <p:nvSpPr>
            <p:cNvPr id="3" name="AutoShape 3"/>
            <p:cNvSpPr/>
            <p:nvPr/>
          </p:nvSpPr>
          <p:spPr>
            <a:xfrm>
              <a:off x="88791" y="0"/>
              <a:ext cx="12700" cy="13716000"/>
            </a:xfrm>
            <a:prstGeom prst="rect">
              <a:avLst/>
            </a:prstGeom>
            <a:solidFill>
              <a:srgbClr val="141414"/>
            </a:solidFill>
          </p:spPr>
        </p:sp>
        <p:sp>
          <p:nvSpPr>
            <p:cNvPr id="4" name="AutoShape 4"/>
            <p:cNvSpPr/>
            <p:nvPr/>
          </p:nvSpPr>
          <p:spPr>
            <a:xfrm>
              <a:off x="0" y="5820971"/>
              <a:ext cx="190282" cy="2074059"/>
            </a:xfrm>
            <a:prstGeom prst="rect">
              <a:avLst/>
            </a:prstGeom>
            <a:solidFill>
              <a:srgbClr val="DD211D"/>
            </a:solidFill>
          </p:spPr>
        </p:sp>
      </p:grpSp>
      <p:sp>
        <p:nvSpPr>
          <p:cNvPr id="5" name="TextBox 5"/>
          <p:cNvSpPr txBox="1"/>
          <p:nvPr/>
        </p:nvSpPr>
        <p:spPr>
          <a:xfrm>
            <a:off x="1028700" y="761999"/>
            <a:ext cx="16230600" cy="723901"/>
          </a:xfrm>
          <a:prstGeom prst="rect">
            <a:avLst/>
          </a:prstGeom>
        </p:spPr>
        <p:txBody>
          <a:bodyPr lIns="0" tIns="0" rIns="0" bIns="0" rtlCol="0" anchor="t">
            <a:spAutoFit/>
          </a:bodyPr>
          <a:lstStyle/>
          <a:p>
            <a:pPr>
              <a:lnSpc>
                <a:spcPts val="5999"/>
              </a:lnSpc>
            </a:pPr>
            <a:r>
              <a:rPr lang="en-US" sz="3999">
                <a:solidFill>
                  <a:srgbClr val="DD211D"/>
                </a:solidFill>
                <a:latin typeface="Poppins Medium Bold"/>
              </a:rPr>
              <a:t>Etudiant:  </a:t>
            </a:r>
            <a:r>
              <a:rPr lang="en-US" sz="3999">
                <a:solidFill>
                  <a:srgbClr val="141414"/>
                </a:solidFill>
                <a:latin typeface="Poppins Medium Bold"/>
              </a:rPr>
              <a:t>Consulter liste stages </a:t>
            </a:r>
          </a:p>
        </p:txBody>
      </p:sp>
      <p:pic>
        <p:nvPicPr>
          <p:cNvPr id="6" name="Image 5">
            <a:extLst>
              <a:ext uri="{FF2B5EF4-FFF2-40B4-BE49-F238E27FC236}">
                <a16:creationId xmlns:a16="http://schemas.microsoft.com/office/drawing/2014/main" id="{AE4DE264-9A95-4D2C-898E-6569AC0E4D0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095500"/>
            <a:ext cx="14211296" cy="64643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grpSp>
        <p:nvGrpSpPr>
          <p:cNvPr id="2" name="Group 2"/>
          <p:cNvGrpSpPr/>
          <p:nvPr/>
        </p:nvGrpSpPr>
        <p:grpSpPr>
          <a:xfrm>
            <a:off x="401566" y="0"/>
            <a:ext cx="142711" cy="10287000"/>
            <a:chOff x="0" y="0"/>
            <a:chExt cx="190282" cy="13716000"/>
          </a:xfrm>
        </p:grpSpPr>
        <p:sp>
          <p:nvSpPr>
            <p:cNvPr id="3" name="AutoShape 3"/>
            <p:cNvSpPr/>
            <p:nvPr/>
          </p:nvSpPr>
          <p:spPr>
            <a:xfrm>
              <a:off x="88791" y="0"/>
              <a:ext cx="12700" cy="13716000"/>
            </a:xfrm>
            <a:prstGeom prst="rect">
              <a:avLst/>
            </a:prstGeom>
            <a:solidFill>
              <a:srgbClr val="141414"/>
            </a:solidFill>
          </p:spPr>
        </p:sp>
        <p:sp>
          <p:nvSpPr>
            <p:cNvPr id="4" name="AutoShape 4"/>
            <p:cNvSpPr/>
            <p:nvPr/>
          </p:nvSpPr>
          <p:spPr>
            <a:xfrm>
              <a:off x="0" y="5820971"/>
              <a:ext cx="190282" cy="2074059"/>
            </a:xfrm>
            <a:prstGeom prst="rect">
              <a:avLst/>
            </a:prstGeom>
            <a:solidFill>
              <a:srgbClr val="DD211D"/>
            </a:solidFill>
          </p:spPr>
        </p:sp>
      </p:grpSp>
      <p:sp>
        <p:nvSpPr>
          <p:cNvPr id="5" name="TextBox 5"/>
          <p:cNvSpPr txBox="1"/>
          <p:nvPr/>
        </p:nvSpPr>
        <p:spPr>
          <a:xfrm>
            <a:off x="1028700" y="761999"/>
            <a:ext cx="16230600" cy="723901"/>
          </a:xfrm>
          <a:prstGeom prst="rect">
            <a:avLst/>
          </a:prstGeom>
        </p:spPr>
        <p:txBody>
          <a:bodyPr lIns="0" tIns="0" rIns="0" bIns="0" rtlCol="0" anchor="t">
            <a:spAutoFit/>
          </a:bodyPr>
          <a:lstStyle/>
          <a:p>
            <a:pPr>
              <a:lnSpc>
                <a:spcPts val="5999"/>
              </a:lnSpc>
            </a:pPr>
            <a:r>
              <a:rPr lang="en-US" sz="3999">
                <a:solidFill>
                  <a:srgbClr val="DD211D"/>
                </a:solidFill>
                <a:latin typeface="Poppins Medium Bold"/>
              </a:rPr>
              <a:t>Responsable  de la cellule de stages : </a:t>
            </a:r>
            <a:r>
              <a:rPr lang="en-US" sz="3999">
                <a:solidFill>
                  <a:srgbClr val="141414"/>
                </a:solidFill>
                <a:latin typeface="Poppins Medium Bold"/>
              </a:rPr>
              <a:t>Chercher stage </a:t>
            </a:r>
          </a:p>
        </p:txBody>
      </p:sp>
      <p:pic>
        <p:nvPicPr>
          <p:cNvPr id="6" name="Image 5">
            <a:extLst>
              <a:ext uri="{FF2B5EF4-FFF2-40B4-BE49-F238E27FC236}">
                <a16:creationId xmlns:a16="http://schemas.microsoft.com/office/drawing/2014/main" id="{98562CFF-E08F-4384-A707-7FA7A48578D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819400" y="2247900"/>
            <a:ext cx="13201644" cy="657849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grpSp>
        <p:nvGrpSpPr>
          <p:cNvPr id="2" name="Group 2"/>
          <p:cNvGrpSpPr/>
          <p:nvPr/>
        </p:nvGrpSpPr>
        <p:grpSpPr>
          <a:xfrm>
            <a:off x="401566" y="0"/>
            <a:ext cx="142711" cy="10287000"/>
            <a:chOff x="0" y="0"/>
            <a:chExt cx="190282" cy="13716000"/>
          </a:xfrm>
        </p:grpSpPr>
        <p:sp>
          <p:nvSpPr>
            <p:cNvPr id="3" name="AutoShape 3"/>
            <p:cNvSpPr/>
            <p:nvPr/>
          </p:nvSpPr>
          <p:spPr>
            <a:xfrm>
              <a:off x="88791" y="0"/>
              <a:ext cx="12700" cy="13716000"/>
            </a:xfrm>
            <a:prstGeom prst="rect">
              <a:avLst/>
            </a:prstGeom>
            <a:solidFill>
              <a:srgbClr val="141414"/>
            </a:solidFill>
          </p:spPr>
        </p:sp>
        <p:sp>
          <p:nvSpPr>
            <p:cNvPr id="4" name="AutoShape 4"/>
            <p:cNvSpPr/>
            <p:nvPr/>
          </p:nvSpPr>
          <p:spPr>
            <a:xfrm>
              <a:off x="0" y="5820971"/>
              <a:ext cx="190282" cy="2074059"/>
            </a:xfrm>
            <a:prstGeom prst="rect">
              <a:avLst/>
            </a:prstGeom>
            <a:solidFill>
              <a:srgbClr val="DD211D"/>
            </a:solidFill>
          </p:spPr>
        </p:sp>
      </p:grpSp>
      <p:sp>
        <p:nvSpPr>
          <p:cNvPr id="5" name="TextBox 5"/>
          <p:cNvSpPr txBox="1"/>
          <p:nvPr/>
        </p:nvSpPr>
        <p:spPr>
          <a:xfrm>
            <a:off x="1028700" y="761999"/>
            <a:ext cx="16230600" cy="723901"/>
          </a:xfrm>
          <a:prstGeom prst="rect">
            <a:avLst/>
          </a:prstGeom>
        </p:spPr>
        <p:txBody>
          <a:bodyPr lIns="0" tIns="0" rIns="0" bIns="0" rtlCol="0" anchor="t">
            <a:spAutoFit/>
          </a:bodyPr>
          <a:lstStyle/>
          <a:p>
            <a:pPr>
              <a:lnSpc>
                <a:spcPts val="5999"/>
              </a:lnSpc>
            </a:pPr>
            <a:r>
              <a:rPr lang="en-US" sz="3999">
                <a:solidFill>
                  <a:srgbClr val="DD211D"/>
                </a:solidFill>
                <a:latin typeface="Poppins Medium Bold"/>
              </a:rPr>
              <a:t>Responsable  de la cellule de stages :  </a:t>
            </a:r>
            <a:r>
              <a:rPr lang="en-US" sz="3999">
                <a:solidFill>
                  <a:srgbClr val="141414"/>
                </a:solidFill>
                <a:latin typeface="Poppins Medium Bold"/>
              </a:rPr>
              <a:t>Mettre à jour </a:t>
            </a:r>
          </a:p>
        </p:txBody>
      </p:sp>
      <p:pic>
        <p:nvPicPr>
          <p:cNvPr id="6" name="Image 5">
            <a:extLst>
              <a:ext uri="{FF2B5EF4-FFF2-40B4-BE49-F238E27FC236}">
                <a16:creationId xmlns:a16="http://schemas.microsoft.com/office/drawing/2014/main" id="{22BD6383-B0A0-455C-827A-4B0343372BF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47934" y="1485901"/>
            <a:ext cx="14811365" cy="80391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grpSp>
        <p:nvGrpSpPr>
          <p:cNvPr id="2" name="Group 2"/>
          <p:cNvGrpSpPr/>
          <p:nvPr/>
        </p:nvGrpSpPr>
        <p:grpSpPr>
          <a:xfrm>
            <a:off x="401566" y="0"/>
            <a:ext cx="142711" cy="10287000"/>
            <a:chOff x="0" y="0"/>
            <a:chExt cx="190282" cy="13716000"/>
          </a:xfrm>
        </p:grpSpPr>
        <p:sp>
          <p:nvSpPr>
            <p:cNvPr id="3" name="AutoShape 3"/>
            <p:cNvSpPr/>
            <p:nvPr/>
          </p:nvSpPr>
          <p:spPr>
            <a:xfrm>
              <a:off x="88791" y="0"/>
              <a:ext cx="12700" cy="13716000"/>
            </a:xfrm>
            <a:prstGeom prst="rect">
              <a:avLst/>
            </a:prstGeom>
            <a:solidFill>
              <a:srgbClr val="141414"/>
            </a:solidFill>
          </p:spPr>
        </p:sp>
        <p:sp>
          <p:nvSpPr>
            <p:cNvPr id="4" name="AutoShape 4"/>
            <p:cNvSpPr/>
            <p:nvPr/>
          </p:nvSpPr>
          <p:spPr>
            <a:xfrm>
              <a:off x="0" y="5820971"/>
              <a:ext cx="190282" cy="2074059"/>
            </a:xfrm>
            <a:prstGeom prst="rect">
              <a:avLst/>
            </a:prstGeom>
            <a:solidFill>
              <a:srgbClr val="DD211D"/>
            </a:solidFill>
          </p:spPr>
        </p:sp>
      </p:grpSp>
      <p:sp>
        <p:nvSpPr>
          <p:cNvPr id="5" name="TextBox 5"/>
          <p:cNvSpPr txBox="1"/>
          <p:nvPr/>
        </p:nvSpPr>
        <p:spPr>
          <a:xfrm>
            <a:off x="1028700" y="761999"/>
            <a:ext cx="16230600" cy="723901"/>
          </a:xfrm>
          <a:prstGeom prst="rect">
            <a:avLst/>
          </a:prstGeom>
        </p:spPr>
        <p:txBody>
          <a:bodyPr lIns="0" tIns="0" rIns="0" bIns="0" rtlCol="0" anchor="t">
            <a:spAutoFit/>
          </a:bodyPr>
          <a:lstStyle/>
          <a:p>
            <a:pPr>
              <a:lnSpc>
                <a:spcPts val="5999"/>
              </a:lnSpc>
            </a:pPr>
            <a:r>
              <a:rPr lang="en-US" sz="3999">
                <a:solidFill>
                  <a:srgbClr val="DD211D"/>
                </a:solidFill>
                <a:latin typeface="Poppins Medium Bold"/>
              </a:rPr>
              <a:t>Responsable  de la cellule de stages :   </a:t>
            </a:r>
            <a:r>
              <a:rPr lang="en-US" sz="3999">
                <a:solidFill>
                  <a:srgbClr val="141414"/>
                </a:solidFill>
                <a:latin typeface="Poppins Medium Bold"/>
              </a:rPr>
              <a:t>Inscrire Etudiant </a:t>
            </a:r>
          </a:p>
        </p:txBody>
      </p:sp>
      <p:pic>
        <p:nvPicPr>
          <p:cNvPr id="6" name="Image 5">
            <a:extLst>
              <a:ext uri="{FF2B5EF4-FFF2-40B4-BE49-F238E27FC236}">
                <a16:creationId xmlns:a16="http://schemas.microsoft.com/office/drawing/2014/main" id="{3A77D7CD-260B-4565-B5B4-CF132910114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095501"/>
            <a:ext cx="13144496" cy="7429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grpSp>
        <p:nvGrpSpPr>
          <p:cNvPr id="2" name="Group 2"/>
          <p:cNvGrpSpPr/>
          <p:nvPr/>
        </p:nvGrpSpPr>
        <p:grpSpPr>
          <a:xfrm>
            <a:off x="401566" y="0"/>
            <a:ext cx="142711" cy="10287000"/>
            <a:chOff x="0" y="0"/>
            <a:chExt cx="190282" cy="13716000"/>
          </a:xfrm>
        </p:grpSpPr>
        <p:sp>
          <p:nvSpPr>
            <p:cNvPr id="3" name="AutoShape 3"/>
            <p:cNvSpPr/>
            <p:nvPr/>
          </p:nvSpPr>
          <p:spPr>
            <a:xfrm>
              <a:off x="88791" y="0"/>
              <a:ext cx="12700" cy="13716000"/>
            </a:xfrm>
            <a:prstGeom prst="rect">
              <a:avLst/>
            </a:prstGeom>
            <a:solidFill>
              <a:srgbClr val="141414"/>
            </a:solidFill>
          </p:spPr>
        </p:sp>
        <p:sp>
          <p:nvSpPr>
            <p:cNvPr id="4" name="AutoShape 4"/>
            <p:cNvSpPr/>
            <p:nvPr/>
          </p:nvSpPr>
          <p:spPr>
            <a:xfrm>
              <a:off x="0" y="5820971"/>
              <a:ext cx="190282" cy="2074059"/>
            </a:xfrm>
            <a:prstGeom prst="rect">
              <a:avLst/>
            </a:prstGeom>
            <a:solidFill>
              <a:srgbClr val="DD211D"/>
            </a:solidFill>
          </p:spPr>
        </p:sp>
      </p:grpSp>
      <p:sp>
        <p:nvSpPr>
          <p:cNvPr id="5" name="TextBox 5"/>
          <p:cNvSpPr txBox="1"/>
          <p:nvPr/>
        </p:nvSpPr>
        <p:spPr>
          <a:xfrm>
            <a:off x="1028700" y="761999"/>
            <a:ext cx="16230600" cy="723901"/>
          </a:xfrm>
          <a:prstGeom prst="rect">
            <a:avLst/>
          </a:prstGeom>
        </p:spPr>
        <p:txBody>
          <a:bodyPr lIns="0" tIns="0" rIns="0" bIns="0" rtlCol="0" anchor="t">
            <a:spAutoFit/>
          </a:bodyPr>
          <a:lstStyle/>
          <a:p>
            <a:pPr>
              <a:lnSpc>
                <a:spcPts val="5999"/>
              </a:lnSpc>
            </a:pPr>
            <a:r>
              <a:rPr lang="en-US" sz="3999">
                <a:solidFill>
                  <a:srgbClr val="DD211D"/>
                </a:solidFill>
                <a:latin typeface="Poppins Medium Bold"/>
              </a:rPr>
              <a:t>Responsable  de la cellule de stages :   </a:t>
            </a:r>
            <a:r>
              <a:rPr lang="en-US" sz="3999">
                <a:solidFill>
                  <a:srgbClr val="141414"/>
                </a:solidFill>
                <a:latin typeface="Poppins Medium Bold"/>
              </a:rPr>
              <a:t>Instruire demande</a:t>
            </a:r>
          </a:p>
        </p:txBody>
      </p:sp>
      <p:pic>
        <p:nvPicPr>
          <p:cNvPr id="6" name="Image 5">
            <a:extLst>
              <a:ext uri="{FF2B5EF4-FFF2-40B4-BE49-F238E27FC236}">
                <a16:creationId xmlns:a16="http://schemas.microsoft.com/office/drawing/2014/main" id="{1BB4C154-1613-4FE0-B1C7-5748B277DBC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581400" y="2324100"/>
            <a:ext cx="12458696" cy="64770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grpSp>
        <p:nvGrpSpPr>
          <p:cNvPr id="2" name="Group 2"/>
          <p:cNvGrpSpPr/>
          <p:nvPr/>
        </p:nvGrpSpPr>
        <p:grpSpPr>
          <a:xfrm>
            <a:off x="401566" y="0"/>
            <a:ext cx="142711" cy="10287000"/>
            <a:chOff x="0" y="0"/>
            <a:chExt cx="190282" cy="13716000"/>
          </a:xfrm>
        </p:grpSpPr>
        <p:sp>
          <p:nvSpPr>
            <p:cNvPr id="3" name="AutoShape 3"/>
            <p:cNvSpPr/>
            <p:nvPr/>
          </p:nvSpPr>
          <p:spPr>
            <a:xfrm>
              <a:off x="88791" y="0"/>
              <a:ext cx="12700" cy="13716000"/>
            </a:xfrm>
            <a:prstGeom prst="rect">
              <a:avLst/>
            </a:prstGeom>
            <a:solidFill>
              <a:srgbClr val="141414"/>
            </a:solidFill>
          </p:spPr>
        </p:sp>
        <p:sp>
          <p:nvSpPr>
            <p:cNvPr id="4" name="AutoShape 4"/>
            <p:cNvSpPr/>
            <p:nvPr/>
          </p:nvSpPr>
          <p:spPr>
            <a:xfrm>
              <a:off x="0" y="5820971"/>
              <a:ext cx="190282" cy="2074059"/>
            </a:xfrm>
            <a:prstGeom prst="rect">
              <a:avLst/>
            </a:prstGeom>
            <a:solidFill>
              <a:srgbClr val="DD211D"/>
            </a:solidFill>
          </p:spPr>
        </p:sp>
      </p:grpSp>
      <p:sp>
        <p:nvSpPr>
          <p:cNvPr id="5" name="TextBox 5"/>
          <p:cNvSpPr txBox="1"/>
          <p:nvPr/>
        </p:nvSpPr>
        <p:spPr>
          <a:xfrm>
            <a:off x="1028700" y="761999"/>
            <a:ext cx="16230600" cy="723901"/>
          </a:xfrm>
          <a:prstGeom prst="rect">
            <a:avLst/>
          </a:prstGeom>
        </p:spPr>
        <p:txBody>
          <a:bodyPr lIns="0" tIns="0" rIns="0" bIns="0" rtlCol="0" anchor="t">
            <a:spAutoFit/>
          </a:bodyPr>
          <a:lstStyle/>
          <a:p>
            <a:pPr>
              <a:lnSpc>
                <a:spcPts val="5999"/>
              </a:lnSpc>
            </a:pPr>
            <a:r>
              <a:rPr lang="en-US" sz="3999">
                <a:solidFill>
                  <a:srgbClr val="DD211D"/>
                </a:solidFill>
                <a:latin typeface="Poppins Medium Bold"/>
              </a:rPr>
              <a:t>Responsable  de la cellule de stages :   </a:t>
            </a:r>
            <a:r>
              <a:rPr lang="en-US" sz="3999">
                <a:solidFill>
                  <a:srgbClr val="141414"/>
                </a:solidFill>
                <a:latin typeface="Poppins Medium Bold"/>
              </a:rPr>
              <a:t> Annuler inscription</a:t>
            </a:r>
          </a:p>
        </p:txBody>
      </p:sp>
      <p:pic>
        <p:nvPicPr>
          <p:cNvPr id="6" name="Image 5">
            <a:extLst>
              <a:ext uri="{FF2B5EF4-FFF2-40B4-BE49-F238E27FC236}">
                <a16:creationId xmlns:a16="http://schemas.microsoft.com/office/drawing/2014/main" id="{1696F283-31D8-425C-A11C-5B6ADF7A96D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895600" y="2073172"/>
            <a:ext cx="13144496" cy="76962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grpSp>
        <p:nvGrpSpPr>
          <p:cNvPr id="2" name="Group 2"/>
          <p:cNvGrpSpPr/>
          <p:nvPr/>
        </p:nvGrpSpPr>
        <p:grpSpPr>
          <a:xfrm>
            <a:off x="401566" y="0"/>
            <a:ext cx="142711" cy="10287000"/>
            <a:chOff x="0" y="0"/>
            <a:chExt cx="190282" cy="13716000"/>
          </a:xfrm>
        </p:grpSpPr>
        <p:sp>
          <p:nvSpPr>
            <p:cNvPr id="3" name="AutoShape 3"/>
            <p:cNvSpPr/>
            <p:nvPr/>
          </p:nvSpPr>
          <p:spPr>
            <a:xfrm>
              <a:off x="88791" y="0"/>
              <a:ext cx="12700" cy="13716000"/>
            </a:xfrm>
            <a:prstGeom prst="rect">
              <a:avLst/>
            </a:prstGeom>
            <a:solidFill>
              <a:srgbClr val="141414"/>
            </a:solidFill>
          </p:spPr>
        </p:sp>
        <p:sp>
          <p:nvSpPr>
            <p:cNvPr id="4" name="AutoShape 4"/>
            <p:cNvSpPr/>
            <p:nvPr/>
          </p:nvSpPr>
          <p:spPr>
            <a:xfrm>
              <a:off x="0" y="5820971"/>
              <a:ext cx="190282" cy="2074059"/>
            </a:xfrm>
            <a:prstGeom prst="rect">
              <a:avLst/>
            </a:prstGeom>
            <a:solidFill>
              <a:srgbClr val="DD211D"/>
            </a:solidFill>
          </p:spPr>
        </p:sp>
      </p:grpSp>
      <p:sp>
        <p:nvSpPr>
          <p:cNvPr id="5" name="TextBox 5"/>
          <p:cNvSpPr txBox="1"/>
          <p:nvPr/>
        </p:nvSpPr>
        <p:spPr>
          <a:xfrm>
            <a:off x="1028700" y="761999"/>
            <a:ext cx="16230600" cy="723901"/>
          </a:xfrm>
          <a:prstGeom prst="rect">
            <a:avLst/>
          </a:prstGeom>
        </p:spPr>
        <p:txBody>
          <a:bodyPr lIns="0" tIns="0" rIns="0" bIns="0" rtlCol="0" anchor="t">
            <a:spAutoFit/>
          </a:bodyPr>
          <a:lstStyle/>
          <a:p>
            <a:pPr>
              <a:lnSpc>
                <a:spcPts val="5999"/>
              </a:lnSpc>
            </a:pPr>
            <a:r>
              <a:rPr lang="en-US" sz="3999">
                <a:solidFill>
                  <a:srgbClr val="DD211D"/>
                </a:solidFill>
                <a:latin typeface="Poppins Medium Bold"/>
              </a:rPr>
              <a:t>Jury :   </a:t>
            </a:r>
            <a:r>
              <a:rPr lang="en-US" sz="3999">
                <a:solidFill>
                  <a:srgbClr val="141414"/>
                </a:solidFill>
                <a:latin typeface="Poppins Medium Bold"/>
              </a:rPr>
              <a:t>Assigner note du stage :</a:t>
            </a:r>
          </a:p>
        </p:txBody>
      </p:sp>
      <p:pic>
        <p:nvPicPr>
          <p:cNvPr id="6" name="Image 5">
            <a:extLst>
              <a:ext uri="{FF2B5EF4-FFF2-40B4-BE49-F238E27FC236}">
                <a16:creationId xmlns:a16="http://schemas.microsoft.com/office/drawing/2014/main" id="{CA89AA4F-7301-4389-B072-33AD8B7ECBC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276600" y="2094969"/>
            <a:ext cx="12973044" cy="73914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611" b="13611"/>
          <a:stretch>
            <a:fillRect/>
          </a:stretch>
        </p:blipFill>
        <p:spPr>
          <a:xfrm>
            <a:off x="0" y="0"/>
            <a:ext cx="18288000" cy="10287000"/>
          </a:xfrm>
          <a:prstGeom prst="rect">
            <a:avLst/>
          </a:prstGeom>
        </p:spPr>
      </p:pic>
      <p:sp>
        <p:nvSpPr>
          <p:cNvPr id="3" name="AutoShape 3"/>
          <p:cNvSpPr/>
          <p:nvPr/>
        </p:nvSpPr>
        <p:spPr>
          <a:xfrm>
            <a:off x="0" y="0"/>
            <a:ext cx="1028700" cy="10287000"/>
          </a:xfrm>
          <a:prstGeom prst="rect">
            <a:avLst/>
          </a:prstGeom>
          <a:solidFill>
            <a:srgbClr val="FDFCFC"/>
          </a:solidFill>
        </p:spPr>
      </p:sp>
      <p:sp>
        <p:nvSpPr>
          <p:cNvPr id="4" name="TextBox 4"/>
          <p:cNvSpPr txBox="1"/>
          <p:nvPr/>
        </p:nvSpPr>
        <p:spPr>
          <a:xfrm>
            <a:off x="3710448" y="4295755"/>
            <a:ext cx="12467303" cy="1609765"/>
          </a:xfrm>
          <a:prstGeom prst="rect">
            <a:avLst/>
          </a:prstGeom>
        </p:spPr>
        <p:txBody>
          <a:bodyPr lIns="0" tIns="0" rIns="0" bIns="0" rtlCol="0" anchor="t">
            <a:spAutoFit/>
          </a:bodyPr>
          <a:lstStyle/>
          <a:p>
            <a:pPr algn="ctr">
              <a:lnSpc>
                <a:spcPts val="12999"/>
              </a:lnSpc>
            </a:pPr>
            <a:r>
              <a:rPr lang="en-US" sz="9999" spc="99">
                <a:solidFill>
                  <a:srgbClr val="FDFCFC"/>
                </a:solidFill>
                <a:latin typeface="Poppins Light Bold Italics"/>
              </a:rPr>
              <a:t>Maquettes</a:t>
            </a:r>
          </a:p>
        </p:txBody>
      </p:sp>
      <p:grpSp>
        <p:nvGrpSpPr>
          <p:cNvPr id="5" name="Group 5"/>
          <p:cNvGrpSpPr/>
          <p:nvPr/>
        </p:nvGrpSpPr>
        <p:grpSpPr>
          <a:xfrm>
            <a:off x="401566" y="0"/>
            <a:ext cx="142711" cy="10287000"/>
            <a:chOff x="0" y="0"/>
            <a:chExt cx="190282" cy="13716000"/>
          </a:xfrm>
        </p:grpSpPr>
        <p:sp>
          <p:nvSpPr>
            <p:cNvPr id="6" name="AutoShape 6"/>
            <p:cNvSpPr/>
            <p:nvPr/>
          </p:nvSpPr>
          <p:spPr>
            <a:xfrm>
              <a:off x="88791" y="0"/>
              <a:ext cx="12700" cy="13716000"/>
            </a:xfrm>
            <a:prstGeom prst="rect">
              <a:avLst/>
            </a:prstGeom>
            <a:solidFill>
              <a:srgbClr val="141414"/>
            </a:solidFill>
          </p:spPr>
        </p:sp>
        <p:sp>
          <p:nvSpPr>
            <p:cNvPr id="7" name="AutoShape 7"/>
            <p:cNvSpPr/>
            <p:nvPr/>
          </p:nvSpPr>
          <p:spPr>
            <a:xfrm>
              <a:off x="0" y="5820971"/>
              <a:ext cx="190282" cy="2074059"/>
            </a:xfrm>
            <a:prstGeom prst="rect">
              <a:avLst/>
            </a:prstGeom>
            <a:solidFill>
              <a:srgbClr val="DD211D"/>
            </a:solidFill>
          </p:spPr>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grpSp>
        <p:nvGrpSpPr>
          <p:cNvPr id="2" name="Group 2"/>
          <p:cNvGrpSpPr/>
          <p:nvPr/>
        </p:nvGrpSpPr>
        <p:grpSpPr>
          <a:xfrm>
            <a:off x="401566" y="0"/>
            <a:ext cx="142711" cy="10287000"/>
            <a:chOff x="0" y="0"/>
            <a:chExt cx="190282" cy="13716000"/>
          </a:xfrm>
        </p:grpSpPr>
        <p:sp>
          <p:nvSpPr>
            <p:cNvPr id="3" name="AutoShape 3"/>
            <p:cNvSpPr/>
            <p:nvPr/>
          </p:nvSpPr>
          <p:spPr>
            <a:xfrm>
              <a:off x="88791" y="0"/>
              <a:ext cx="12700" cy="13716000"/>
            </a:xfrm>
            <a:prstGeom prst="rect">
              <a:avLst/>
            </a:prstGeom>
            <a:solidFill>
              <a:srgbClr val="141414"/>
            </a:solidFill>
          </p:spPr>
        </p:sp>
        <p:sp>
          <p:nvSpPr>
            <p:cNvPr id="4" name="AutoShape 4"/>
            <p:cNvSpPr/>
            <p:nvPr/>
          </p:nvSpPr>
          <p:spPr>
            <a:xfrm>
              <a:off x="0" y="5820971"/>
              <a:ext cx="190282" cy="2074059"/>
            </a:xfrm>
            <a:prstGeom prst="rect">
              <a:avLst/>
            </a:prstGeom>
            <a:solidFill>
              <a:srgbClr val="DD211D"/>
            </a:solidFill>
          </p:spPr>
        </p:sp>
      </p:grpSp>
      <p:pic>
        <p:nvPicPr>
          <p:cNvPr id="5" name="Picture 5"/>
          <p:cNvPicPr>
            <a:picLocks noChangeAspect="1"/>
          </p:cNvPicPr>
          <p:nvPr/>
        </p:nvPicPr>
        <p:blipFill>
          <a:blip r:embed="rId2"/>
          <a:srcRect/>
          <a:stretch>
            <a:fillRect/>
          </a:stretch>
        </p:blipFill>
        <p:spPr>
          <a:xfrm>
            <a:off x="3541368" y="-805370"/>
            <a:ext cx="15863655" cy="11897741"/>
          </a:xfrm>
          <a:prstGeom prst="rect">
            <a:avLst/>
          </a:prstGeom>
        </p:spPr>
      </p:pic>
      <p:sp>
        <p:nvSpPr>
          <p:cNvPr id="6" name="TextBox 6"/>
          <p:cNvSpPr txBox="1"/>
          <p:nvPr/>
        </p:nvSpPr>
        <p:spPr>
          <a:xfrm>
            <a:off x="-2667400" y="4669234"/>
            <a:ext cx="11811400" cy="900906"/>
          </a:xfrm>
          <a:prstGeom prst="rect">
            <a:avLst/>
          </a:prstGeom>
        </p:spPr>
        <p:txBody>
          <a:bodyPr lIns="0" tIns="0" rIns="0" bIns="0" rtlCol="0" anchor="t">
            <a:spAutoFit/>
          </a:bodyPr>
          <a:lstStyle/>
          <a:p>
            <a:pPr algn="ctr">
              <a:lnSpc>
                <a:spcPts val="7280"/>
              </a:lnSpc>
            </a:pPr>
            <a:r>
              <a:rPr lang="en-US" sz="5600" spc="56">
                <a:solidFill>
                  <a:srgbClr val="DD211D"/>
                </a:solidFill>
                <a:latin typeface="Poppins Medium Bold Italics"/>
              </a:rPr>
              <a:t>LOGIN</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grpSp>
        <p:nvGrpSpPr>
          <p:cNvPr id="2" name="Group 2"/>
          <p:cNvGrpSpPr/>
          <p:nvPr/>
        </p:nvGrpSpPr>
        <p:grpSpPr>
          <a:xfrm>
            <a:off x="401566" y="0"/>
            <a:ext cx="142711" cy="10287000"/>
            <a:chOff x="0" y="0"/>
            <a:chExt cx="190282" cy="13716000"/>
          </a:xfrm>
        </p:grpSpPr>
        <p:sp>
          <p:nvSpPr>
            <p:cNvPr id="3" name="AutoShape 3"/>
            <p:cNvSpPr/>
            <p:nvPr/>
          </p:nvSpPr>
          <p:spPr>
            <a:xfrm>
              <a:off x="88791" y="0"/>
              <a:ext cx="12700" cy="13716000"/>
            </a:xfrm>
            <a:prstGeom prst="rect">
              <a:avLst/>
            </a:prstGeom>
            <a:solidFill>
              <a:srgbClr val="141414"/>
            </a:solidFill>
          </p:spPr>
        </p:sp>
        <p:sp>
          <p:nvSpPr>
            <p:cNvPr id="4" name="AutoShape 4"/>
            <p:cNvSpPr/>
            <p:nvPr/>
          </p:nvSpPr>
          <p:spPr>
            <a:xfrm>
              <a:off x="0" y="5820971"/>
              <a:ext cx="190282" cy="2074059"/>
            </a:xfrm>
            <a:prstGeom prst="rect">
              <a:avLst/>
            </a:prstGeom>
            <a:solidFill>
              <a:srgbClr val="DD211D"/>
            </a:solidFill>
          </p:spPr>
        </p:sp>
      </p:grpSp>
      <p:pic>
        <p:nvPicPr>
          <p:cNvPr id="5" name="Picture 5"/>
          <p:cNvPicPr>
            <a:picLocks noChangeAspect="1"/>
          </p:cNvPicPr>
          <p:nvPr/>
        </p:nvPicPr>
        <p:blipFill>
          <a:blip r:embed="rId2"/>
          <a:srcRect/>
          <a:stretch>
            <a:fillRect/>
          </a:stretch>
        </p:blipFill>
        <p:spPr>
          <a:xfrm>
            <a:off x="3974323" y="-550500"/>
            <a:ext cx="15184000" cy="11388000"/>
          </a:xfrm>
          <a:prstGeom prst="rect">
            <a:avLst/>
          </a:prstGeom>
        </p:spPr>
      </p:pic>
      <p:sp>
        <p:nvSpPr>
          <p:cNvPr id="6" name="TextBox 6"/>
          <p:cNvSpPr txBox="1"/>
          <p:nvPr/>
        </p:nvSpPr>
        <p:spPr>
          <a:xfrm>
            <a:off x="-1931377" y="4207034"/>
            <a:ext cx="11811400" cy="1825308"/>
          </a:xfrm>
          <a:prstGeom prst="rect">
            <a:avLst/>
          </a:prstGeom>
        </p:spPr>
        <p:txBody>
          <a:bodyPr lIns="0" tIns="0" rIns="0" bIns="0" rtlCol="0" anchor="t">
            <a:spAutoFit/>
          </a:bodyPr>
          <a:lstStyle/>
          <a:p>
            <a:pPr algn="ctr">
              <a:lnSpc>
                <a:spcPts val="7280"/>
              </a:lnSpc>
            </a:pPr>
            <a:r>
              <a:rPr lang="en-US" sz="5600" spc="56">
                <a:solidFill>
                  <a:srgbClr val="DD211D"/>
                </a:solidFill>
                <a:latin typeface="Poppins Medium Bold Italics"/>
              </a:rPr>
              <a:t>Mot de passe</a:t>
            </a:r>
          </a:p>
          <a:p>
            <a:pPr algn="ctr">
              <a:lnSpc>
                <a:spcPts val="7280"/>
              </a:lnSpc>
            </a:pPr>
            <a:r>
              <a:rPr lang="en-US" sz="5600" spc="56">
                <a:solidFill>
                  <a:srgbClr val="DD211D"/>
                </a:solidFill>
                <a:latin typeface="Poppins Medium Bold Italics"/>
              </a:rPr>
              <a:t>Oublié</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5450" r="15450"/>
          <a:stretch>
            <a:fillRect/>
          </a:stretch>
        </p:blipFill>
        <p:spPr>
          <a:xfrm>
            <a:off x="1028700" y="1066800"/>
            <a:ext cx="6214323" cy="8191500"/>
          </a:xfrm>
          <a:prstGeom prst="rect">
            <a:avLst/>
          </a:prstGeom>
        </p:spPr>
      </p:pic>
      <p:sp>
        <p:nvSpPr>
          <p:cNvPr id="3" name="TextBox 3"/>
          <p:cNvSpPr txBox="1"/>
          <p:nvPr/>
        </p:nvSpPr>
        <p:spPr>
          <a:xfrm>
            <a:off x="8219458" y="2236420"/>
            <a:ext cx="8797053" cy="2194560"/>
          </a:xfrm>
          <a:prstGeom prst="rect">
            <a:avLst/>
          </a:prstGeom>
        </p:spPr>
        <p:txBody>
          <a:bodyPr lIns="0" tIns="0" rIns="0" bIns="0" rtlCol="0" anchor="t">
            <a:spAutoFit/>
          </a:bodyPr>
          <a:lstStyle/>
          <a:p>
            <a:pPr>
              <a:lnSpc>
                <a:spcPts val="8640"/>
              </a:lnSpc>
            </a:pPr>
            <a:r>
              <a:rPr lang="en-US" sz="7200">
                <a:solidFill>
                  <a:srgbClr val="141414"/>
                </a:solidFill>
                <a:latin typeface="Poppins Bold Bold"/>
              </a:rPr>
              <a:t>Pourquoi le Langage </a:t>
            </a:r>
            <a:r>
              <a:rPr lang="en-US" sz="7200">
                <a:solidFill>
                  <a:srgbClr val="DD211D"/>
                </a:solidFill>
                <a:latin typeface="Poppins Bold Bold"/>
              </a:rPr>
              <a:t>UML ?</a:t>
            </a:r>
          </a:p>
        </p:txBody>
      </p:sp>
      <p:sp>
        <p:nvSpPr>
          <p:cNvPr id="4" name="TextBox 4"/>
          <p:cNvSpPr txBox="1"/>
          <p:nvPr/>
        </p:nvSpPr>
        <p:spPr>
          <a:xfrm>
            <a:off x="8219458" y="5048250"/>
            <a:ext cx="9039842" cy="2628425"/>
          </a:xfrm>
          <a:prstGeom prst="rect">
            <a:avLst/>
          </a:prstGeom>
        </p:spPr>
        <p:txBody>
          <a:bodyPr lIns="0" tIns="0" rIns="0" bIns="0" rtlCol="0" anchor="t">
            <a:spAutoFit/>
          </a:bodyPr>
          <a:lstStyle/>
          <a:p>
            <a:pPr>
              <a:lnSpc>
                <a:spcPts val="5249"/>
              </a:lnSpc>
            </a:pPr>
            <a:r>
              <a:rPr lang="en-US" sz="3499">
                <a:solidFill>
                  <a:srgbClr val="141414"/>
                </a:solidFill>
                <a:latin typeface="Poppins Light Bold"/>
              </a:rPr>
              <a:t>UML permet de modéliser toutes les étapes du développement d’une application de l’analyse au déploiement (en utilisant plusieurs diagrammes).​</a:t>
            </a:r>
          </a:p>
        </p:txBody>
      </p:sp>
      <p:grpSp>
        <p:nvGrpSpPr>
          <p:cNvPr id="5" name="Group 5"/>
          <p:cNvGrpSpPr/>
          <p:nvPr/>
        </p:nvGrpSpPr>
        <p:grpSpPr>
          <a:xfrm>
            <a:off x="401566" y="0"/>
            <a:ext cx="142711" cy="10287000"/>
            <a:chOff x="0" y="0"/>
            <a:chExt cx="190282" cy="13716000"/>
          </a:xfrm>
        </p:grpSpPr>
        <p:sp>
          <p:nvSpPr>
            <p:cNvPr id="6" name="AutoShape 6"/>
            <p:cNvSpPr/>
            <p:nvPr/>
          </p:nvSpPr>
          <p:spPr>
            <a:xfrm>
              <a:off x="88791" y="0"/>
              <a:ext cx="12700" cy="13716000"/>
            </a:xfrm>
            <a:prstGeom prst="rect">
              <a:avLst/>
            </a:prstGeom>
            <a:solidFill>
              <a:srgbClr val="141414"/>
            </a:solidFill>
          </p:spPr>
        </p:sp>
        <p:sp>
          <p:nvSpPr>
            <p:cNvPr id="7" name="AutoShape 7"/>
            <p:cNvSpPr/>
            <p:nvPr/>
          </p:nvSpPr>
          <p:spPr>
            <a:xfrm>
              <a:off x="0" y="5820971"/>
              <a:ext cx="190282" cy="2074059"/>
            </a:xfrm>
            <a:prstGeom prst="rect">
              <a:avLst/>
            </a:prstGeom>
            <a:solidFill>
              <a:srgbClr val="DD211D"/>
            </a:solidFill>
          </p:spPr>
        </p:sp>
      </p:grpSp>
      <p:grpSp>
        <p:nvGrpSpPr>
          <p:cNvPr id="8" name="Group 8"/>
          <p:cNvGrpSpPr/>
          <p:nvPr/>
        </p:nvGrpSpPr>
        <p:grpSpPr>
          <a:xfrm>
            <a:off x="16773722" y="8826675"/>
            <a:ext cx="485578" cy="431625"/>
            <a:chOff x="0" y="0"/>
            <a:chExt cx="647437" cy="575500"/>
          </a:xfrm>
        </p:grpSpPr>
        <p:sp>
          <p:nvSpPr>
            <p:cNvPr id="9" name="AutoShape 9"/>
            <p:cNvSpPr/>
            <p:nvPr/>
          </p:nvSpPr>
          <p:spPr>
            <a:xfrm>
              <a:off x="0" y="0"/>
              <a:ext cx="647437" cy="575500"/>
            </a:xfrm>
            <a:prstGeom prst="rect">
              <a:avLst/>
            </a:prstGeom>
            <a:solidFill>
              <a:srgbClr val="DD211D"/>
            </a:solidFill>
          </p:spPr>
        </p:sp>
        <p:grpSp>
          <p:nvGrpSpPr>
            <p:cNvPr id="10" name="Group 10"/>
            <p:cNvGrpSpPr/>
            <p:nvPr/>
          </p:nvGrpSpPr>
          <p:grpSpPr>
            <a:xfrm>
              <a:off x="0" y="171992"/>
              <a:ext cx="517352" cy="231517"/>
              <a:chOff x="0" y="0"/>
              <a:chExt cx="959235" cy="429260"/>
            </a:xfrm>
          </p:grpSpPr>
          <p:sp>
            <p:nvSpPr>
              <p:cNvPr id="11" name="Freeform 11"/>
              <p:cNvSpPr/>
              <p:nvPr/>
            </p:nvSpPr>
            <p:spPr>
              <a:xfrm>
                <a:off x="0" y="-5080"/>
                <a:ext cx="959235" cy="434340"/>
              </a:xfrm>
              <a:custGeom>
                <a:avLst/>
                <a:gdLst/>
                <a:ahLst/>
                <a:cxnLst/>
                <a:rect l="l" t="t" r="r" b="b"/>
                <a:pathLst>
                  <a:path w="959235" h="434340">
                    <a:moveTo>
                      <a:pt x="941455" y="187960"/>
                    </a:moveTo>
                    <a:lnTo>
                      <a:pt x="679835" y="11430"/>
                    </a:lnTo>
                    <a:cubicBezTo>
                      <a:pt x="662055" y="0"/>
                      <a:pt x="639195" y="3810"/>
                      <a:pt x="626495" y="21590"/>
                    </a:cubicBezTo>
                    <a:cubicBezTo>
                      <a:pt x="615065" y="39370"/>
                      <a:pt x="618875" y="62230"/>
                      <a:pt x="636655" y="74930"/>
                    </a:cubicBezTo>
                    <a:lnTo>
                      <a:pt x="795405" y="181610"/>
                    </a:lnTo>
                    <a:lnTo>
                      <a:pt x="0" y="181610"/>
                    </a:lnTo>
                    <a:lnTo>
                      <a:pt x="0" y="257810"/>
                    </a:lnTo>
                    <a:lnTo>
                      <a:pt x="795405" y="257810"/>
                    </a:lnTo>
                    <a:lnTo>
                      <a:pt x="636655" y="364490"/>
                    </a:lnTo>
                    <a:cubicBezTo>
                      <a:pt x="618875" y="375920"/>
                      <a:pt x="615065" y="400050"/>
                      <a:pt x="626495" y="417830"/>
                    </a:cubicBezTo>
                    <a:cubicBezTo>
                      <a:pt x="634115" y="429260"/>
                      <a:pt x="645545" y="434340"/>
                      <a:pt x="658245" y="434340"/>
                    </a:cubicBezTo>
                    <a:cubicBezTo>
                      <a:pt x="665865" y="434340"/>
                      <a:pt x="673485" y="431800"/>
                      <a:pt x="679835" y="427990"/>
                    </a:cubicBezTo>
                    <a:lnTo>
                      <a:pt x="942725" y="251460"/>
                    </a:lnTo>
                    <a:cubicBezTo>
                      <a:pt x="952885" y="243840"/>
                      <a:pt x="959235" y="232410"/>
                      <a:pt x="959235" y="219710"/>
                    </a:cubicBezTo>
                    <a:cubicBezTo>
                      <a:pt x="959235" y="207010"/>
                      <a:pt x="952885" y="195580"/>
                      <a:pt x="941455" y="187960"/>
                    </a:cubicBezTo>
                    <a:close/>
                  </a:path>
                </a:pathLst>
              </a:custGeom>
              <a:solidFill>
                <a:srgbClr val="FDFCFC"/>
              </a:solidFill>
            </p:spPr>
          </p:sp>
        </p:gr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grpSp>
        <p:nvGrpSpPr>
          <p:cNvPr id="2" name="Group 2"/>
          <p:cNvGrpSpPr/>
          <p:nvPr/>
        </p:nvGrpSpPr>
        <p:grpSpPr>
          <a:xfrm>
            <a:off x="401566" y="0"/>
            <a:ext cx="142711" cy="10287000"/>
            <a:chOff x="0" y="0"/>
            <a:chExt cx="190282" cy="13716000"/>
          </a:xfrm>
        </p:grpSpPr>
        <p:sp>
          <p:nvSpPr>
            <p:cNvPr id="3" name="AutoShape 3"/>
            <p:cNvSpPr/>
            <p:nvPr/>
          </p:nvSpPr>
          <p:spPr>
            <a:xfrm>
              <a:off x="88791" y="0"/>
              <a:ext cx="12700" cy="13716000"/>
            </a:xfrm>
            <a:prstGeom prst="rect">
              <a:avLst/>
            </a:prstGeom>
            <a:solidFill>
              <a:srgbClr val="141414"/>
            </a:solidFill>
          </p:spPr>
        </p:sp>
        <p:sp>
          <p:nvSpPr>
            <p:cNvPr id="4" name="AutoShape 4"/>
            <p:cNvSpPr/>
            <p:nvPr/>
          </p:nvSpPr>
          <p:spPr>
            <a:xfrm>
              <a:off x="0" y="5820971"/>
              <a:ext cx="190282" cy="2074059"/>
            </a:xfrm>
            <a:prstGeom prst="rect">
              <a:avLst/>
            </a:prstGeom>
            <a:solidFill>
              <a:srgbClr val="DD211D"/>
            </a:solidFill>
          </p:spPr>
        </p:sp>
      </p:grpSp>
      <p:pic>
        <p:nvPicPr>
          <p:cNvPr id="5" name="Picture 5"/>
          <p:cNvPicPr>
            <a:picLocks noChangeAspect="1"/>
          </p:cNvPicPr>
          <p:nvPr/>
        </p:nvPicPr>
        <p:blipFill>
          <a:blip r:embed="rId2"/>
          <a:srcRect/>
          <a:stretch>
            <a:fillRect/>
          </a:stretch>
        </p:blipFill>
        <p:spPr>
          <a:xfrm>
            <a:off x="1028700" y="3236335"/>
            <a:ext cx="17962334" cy="5736720"/>
          </a:xfrm>
          <a:prstGeom prst="rect">
            <a:avLst/>
          </a:prstGeom>
        </p:spPr>
      </p:pic>
      <p:sp>
        <p:nvSpPr>
          <p:cNvPr id="6" name="TextBox 6"/>
          <p:cNvSpPr txBox="1"/>
          <p:nvPr/>
        </p:nvSpPr>
        <p:spPr>
          <a:xfrm>
            <a:off x="1028700" y="981075"/>
            <a:ext cx="16011059" cy="900906"/>
          </a:xfrm>
          <a:prstGeom prst="rect">
            <a:avLst/>
          </a:prstGeom>
        </p:spPr>
        <p:txBody>
          <a:bodyPr lIns="0" tIns="0" rIns="0" bIns="0" rtlCol="0" anchor="t">
            <a:spAutoFit/>
          </a:bodyPr>
          <a:lstStyle/>
          <a:p>
            <a:pPr algn="ctr">
              <a:lnSpc>
                <a:spcPts val="7280"/>
              </a:lnSpc>
            </a:pPr>
            <a:r>
              <a:rPr lang="en-US" sz="5600" spc="56">
                <a:solidFill>
                  <a:srgbClr val="DD211D"/>
                </a:solidFill>
                <a:latin typeface="Poppins Medium Bold Italics"/>
              </a:rPr>
              <a:t>Espace Etudiant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grpSp>
        <p:nvGrpSpPr>
          <p:cNvPr id="2" name="Group 2"/>
          <p:cNvGrpSpPr/>
          <p:nvPr/>
        </p:nvGrpSpPr>
        <p:grpSpPr>
          <a:xfrm>
            <a:off x="401566" y="0"/>
            <a:ext cx="142711" cy="10287000"/>
            <a:chOff x="0" y="0"/>
            <a:chExt cx="190282" cy="13716000"/>
          </a:xfrm>
        </p:grpSpPr>
        <p:sp>
          <p:nvSpPr>
            <p:cNvPr id="3" name="AutoShape 3"/>
            <p:cNvSpPr/>
            <p:nvPr/>
          </p:nvSpPr>
          <p:spPr>
            <a:xfrm>
              <a:off x="88791" y="0"/>
              <a:ext cx="12700" cy="13716000"/>
            </a:xfrm>
            <a:prstGeom prst="rect">
              <a:avLst/>
            </a:prstGeom>
            <a:solidFill>
              <a:srgbClr val="141414"/>
            </a:solidFill>
          </p:spPr>
        </p:sp>
        <p:sp>
          <p:nvSpPr>
            <p:cNvPr id="4" name="AutoShape 4"/>
            <p:cNvSpPr/>
            <p:nvPr/>
          </p:nvSpPr>
          <p:spPr>
            <a:xfrm>
              <a:off x="0" y="5820971"/>
              <a:ext cx="190282" cy="2074059"/>
            </a:xfrm>
            <a:prstGeom prst="rect">
              <a:avLst/>
            </a:prstGeom>
            <a:solidFill>
              <a:srgbClr val="DD211D"/>
            </a:solidFill>
          </p:spPr>
        </p:sp>
      </p:grpSp>
      <p:pic>
        <p:nvPicPr>
          <p:cNvPr id="5" name="Picture 5"/>
          <p:cNvPicPr>
            <a:picLocks noChangeAspect="1"/>
          </p:cNvPicPr>
          <p:nvPr/>
        </p:nvPicPr>
        <p:blipFill>
          <a:blip r:embed="rId2"/>
          <a:srcRect/>
          <a:stretch>
            <a:fillRect/>
          </a:stretch>
        </p:blipFill>
        <p:spPr>
          <a:xfrm>
            <a:off x="1028700" y="2225174"/>
            <a:ext cx="16883405" cy="8061826"/>
          </a:xfrm>
          <a:prstGeom prst="rect">
            <a:avLst/>
          </a:prstGeom>
        </p:spPr>
      </p:pic>
      <p:sp>
        <p:nvSpPr>
          <p:cNvPr id="6" name="TextBox 6"/>
          <p:cNvSpPr txBox="1"/>
          <p:nvPr/>
        </p:nvSpPr>
        <p:spPr>
          <a:xfrm>
            <a:off x="1028700" y="981075"/>
            <a:ext cx="16011059" cy="900906"/>
          </a:xfrm>
          <a:prstGeom prst="rect">
            <a:avLst/>
          </a:prstGeom>
        </p:spPr>
        <p:txBody>
          <a:bodyPr lIns="0" tIns="0" rIns="0" bIns="0" rtlCol="0" anchor="t">
            <a:spAutoFit/>
          </a:bodyPr>
          <a:lstStyle/>
          <a:p>
            <a:pPr algn="ctr">
              <a:lnSpc>
                <a:spcPts val="7280"/>
              </a:lnSpc>
            </a:pPr>
            <a:r>
              <a:rPr lang="en-US" sz="5600" spc="56">
                <a:solidFill>
                  <a:srgbClr val="DD211D"/>
                </a:solidFill>
                <a:latin typeface="Poppins Medium Bold Italics"/>
              </a:rPr>
              <a:t>Déposer Rapport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grpSp>
        <p:nvGrpSpPr>
          <p:cNvPr id="2" name="Group 2"/>
          <p:cNvGrpSpPr/>
          <p:nvPr/>
        </p:nvGrpSpPr>
        <p:grpSpPr>
          <a:xfrm>
            <a:off x="401566" y="0"/>
            <a:ext cx="142711" cy="10287000"/>
            <a:chOff x="0" y="0"/>
            <a:chExt cx="190282" cy="13716000"/>
          </a:xfrm>
        </p:grpSpPr>
        <p:sp>
          <p:nvSpPr>
            <p:cNvPr id="3" name="AutoShape 3"/>
            <p:cNvSpPr/>
            <p:nvPr/>
          </p:nvSpPr>
          <p:spPr>
            <a:xfrm>
              <a:off x="88791" y="0"/>
              <a:ext cx="12700" cy="13716000"/>
            </a:xfrm>
            <a:prstGeom prst="rect">
              <a:avLst/>
            </a:prstGeom>
            <a:solidFill>
              <a:srgbClr val="141414"/>
            </a:solidFill>
          </p:spPr>
        </p:sp>
        <p:sp>
          <p:nvSpPr>
            <p:cNvPr id="4" name="AutoShape 4"/>
            <p:cNvSpPr/>
            <p:nvPr/>
          </p:nvSpPr>
          <p:spPr>
            <a:xfrm>
              <a:off x="0" y="5820971"/>
              <a:ext cx="190282" cy="2074059"/>
            </a:xfrm>
            <a:prstGeom prst="rect">
              <a:avLst/>
            </a:prstGeom>
            <a:solidFill>
              <a:srgbClr val="DD211D"/>
            </a:solidFill>
          </p:spPr>
        </p:sp>
      </p:grpSp>
      <p:pic>
        <p:nvPicPr>
          <p:cNvPr id="5" name="Picture 5"/>
          <p:cNvPicPr>
            <a:picLocks noChangeAspect="1"/>
          </p:cNvPicPr>
          <p:nvPr/>
        </p:nvPicPr>
        <p:blipFill>
          <a:blip r:embed="rId2"/>
          <a:srcRect/>
          <a:stretch>
            <a:fillRect/>
          </a:stretch>
        </p:blipFill>
        <p:spPr>
          <a:xfrm>
            <a:off x="1028700" y="2131981"/>
            <a:ext cx="17259300" cy="8155019"/>
          </a:xfrm>
          <a:prstGeom prst="rect">
            <a:avLst/>
          </a:prstGeom>
        </p:spPr>
      </p:pic>
      <p:sp>
        <p:nvSpPr>
          <p:cNvPr id="6" name="TextBox 6"/>
          <p:cNvSpPr txBox="1"/>
          <p:nvPr/>
        </p:nvSpPr>
        <p:spPr>
          <a:xfrm>
            <a:off x="1028700" y="981075"/>
            <a:ext cx="16011059" cy="900906"/>
          </a:xfrm>
          <a:prstGeom prst="rect">
            <a:avLst/>
          </a:prstGeom>
        </p:spPr>
        <p:txBody>
          <a:bodyPr lIns="0" tIns="0" rIns="0" bIns="0" rtlCol="0" anchor="t">
            <a:spAutoFit/>
          </a:bodyPr>
          <a:lstStyle/>
          <a:p>
            <a:pPr algn="ctr">
              <a:lnSpc>
                <a:spcPts val="7280"/>
              </a:lnSpc>
            </a:pPr>
            <a:r>
              <a:rPr lang="en-US" sz="5600" spc="56">
                <a:solidFill>
                  <a:srgbClr val="DD211D"/>
                </a:solidFill>
                <a:latin typeface="Poppins Medium Bold Italics"/>
              </a:rPr>
              <a:t>Consulter la liste des stages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52400" y="2278353"/>
            <a:ext cx="18917097" cy="8938328"/>
          </a:xfrm>
          <a:prstGeom prst="rect">
            <a:avLst/>
          </a:prstGeom>
        </p:spPr>
      </p:pic>
      <p:grpSp>
        <p:nvGrpSpPr>
          <p:cNvPr id="3" name="Group 3"/>
          <p:cNvGrpSpPr/>
          <p:nvPr/>
        </p:nvGrpSpPr>
        <p:grpSpPr>
          <a:xfrm>
            <a:off x="401566" y="0"/>
            <a:ext cx="142711" cy="10287000"/>
            <a:chOff x="0" y="0"/>
            <a:chExt cx="190282" cy="13716000"/>
          </a:xfrm>
        </p:grpSpPr>
        <p:sp>
          <p:nvSpPr>
            <p:cNvPr id="4" name="AutoShape 4"/>
            <p:cNvSpPr/>
            <p:nvPr/>
          </p:nvSpPr>
          <p:spPr>
            <a:xfrm>
              <a:off x="88791" y="0"/>
              <a:ext cx="12700" cy="13716000"/>
            </a:xfrm>
            <a:prstGeom prst="rect">
              <a:avLst/>
            </a:prstGeom>
            <a:solidFill>
              <a:srgbClr val="141414"/>
            </a:solidFill>
          </p:spPr>
        </p:sp>
        <p:sp>
          <p:nvSpPr>
            <p:cNvPr id="5" name="AutoShape 5"/>
            <p:cNvSpPr/>
            <p:nvPr/>
          </p:nvSpPr>
          <p:spPr>
            <a:xfrm>
              <a:off x="0" y="5820971"/>
              <a:ext cx="190282" cy="2074059"/>
            </a:xfrm>
            <a:prstGeom prst="rect">
              <a:avLst/>
            </a:prstGeom>
            <a:solidFill>
              <a:srgbClr val="DD211D"/>
            </a:solidFill>
          </p:spPr>
        </p:sp>
      </p:grpSp>
      <p:sp>
        <p:nvSpPr>
          <p:cNvPr id="6" name="TextBox 6"/>
          <p:cNvSpPr txBox="1"/>
          <p:nvPr/>
        </p:nvSpPr>
        <p:spPr>
          <a:xfrm>
            <a:off x="1028700" y="981075"/>
            <a:ext cx="16011059" cy="900906"/>
          </a:xfrm>
          <a:prstGeom prst="rect">
            <a:avLst/>
          </a:prstGeom>
        </p:spPr>
        <p:txBody>
          <a:bodyPr lIns="0" tIns="0" rIns="0" bIns="0" rtlCol="0" anchor="t">
            <a:spAutoFit/>
          </a:bodyPr>
          <a:lstStyle/>
          <a:p>
            <a:pPr algn="ctr">
              <a:lnSpc>
                <a:spcPts val="7280"/>
              </a:lnSpc>
            </a:pPr>
            <a:r>
              <a:rPr lang="en-US" sz="5600" spc="56">
                <a:solidFill>
                  <a:srgbClr val="DD211D"/>
                </a:solidFill>
                <a:latin typeface="Poppins Medium Bold Italics"/>
              </a:rPr>
              <a:t>Espace Professeur</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grpSp>
        <p:nvGrpSpPr>
          <p:cNvPr id="2" name="Group 2"/>
          <p:cNvGrpSpPr/>
          <p:nvPr/>
        </p:nvGrpSpPr>
        <p:grpSpPr>
          <a:xfrm>
            <a:off x="401566" y="0"/>
            <a:ext cx="142711" cy="10287000"/>
            <a:chOff x="0" y="0"/>
            <a:chExt cx="190282" cy="13716000"/>
          </a:xfrm>
        </p:grpSpPr>
        <p:sp>
          <p:nvSpPr>
            <p:cNvPr id="3" name="AutoShape 3"/>
            <p:cNvSpPr/>
            <p:nvPr/>
          </p:nvSpPr>
          <p:spPr>
            <a:xfrm>
              <a:off x="88791" y="0"/>
              <a:ext cx="12700" cy="13716000"/>
            </a:xfrm>
            <a:prstGeom prst="rect">
              <a:avLst/>
            </a:prstGeom>
            <a:solidFill>
              <a:srgbClr val="141414"/>
            </a:solidFill>
          </p:spPr>
        </p:sp>
        <p:sp>
          <p:nvSpPr>
            <p:cNvPr id="4" name="AutoShape 4"/>
            <p:cNvSpPr/>
            <p:nvPr/>
          </p:nvSpPr>
          <p:spPr>
            <a:xfrm>
              <a:off x="0" y="5820971"/>
              <a:ext cx="190282" cy="2074059"/>
            </a:xfrm>
            <a:prstGeom prst="rect">
              <a:avLst/>
            </a:prstGeom>
            <a:solidFill>
              <a:srgbClr val="DD211D"/>
            </a:solidFill>
          </p:spPr>
        </p:sp>
      </p:grpSp>
      <p:pic>
        <p:nvPicPr>
          <p:cNvPr id="5" name="Picture 5"/>
          <p:cNvPicPr>
            <a:picLocks noChangeAspect="1"/>
          </p:cNvPicPr>
          <p:nvPr/>
        </p:nvPicPr>
        <p:blipFill>
          <a:blip r:embed="rId2"/>
          <a:srcRect/>
          <a:stretch>
            <a:fillRect/>
          </a:stretch>
        </p:blipFill>
        <p:spPr>
          <a:xfrm>
            <a:off x="1028700" y="2382373"/>
            <a:ext cx="18035218" cy="6875927"/>
          </a:xfrm>
          <a:prstGeom prst="rect">
            <a:avLst/>
          </a:prstGeom>
        </p:spPr>
      </p:pic>
      <p:sp>
        <p:nvSpPr>
          <p:cNvPr id="6" name="TextBox 6"/>
          <p:cNvSpPr txBox="1"/>
          <p:nvPr/>
        </p:nvSpPr>
        <p:spPr>
          <a:xfrm>
            <a:off x="1028700" y="981075"/>
            <a:ext cx="16011059" cy="900906"/>
          </a:xfrm>
          <a:prstGeom prst="rect">
            <a:avLst/>
          </a:prstGeom>
        </p:spPr>
        <p:txBody>
          <a:bodyPr lIns="0" tIns="0" rIns="0" bIns="0" rtlCol="0" anchor="t">
            <a:spAutoFit/>
          </a:bodyPr>
          <a:lstStyle/>
          <a:p>
            <a:pPr algn="ctr">
              <a:lnSpc>
                <a:spcPts val="7280"/>
              </a:lnSpc>
            </a:pPr>
            <a:r>
              <a:rPr lang="en-US" sz="5600" spc="56">
                <a:solidFill>
                  <a:srgbClr val="DD211D"/>
                </a:solidFill>
                <a:latin typeface="Poppins Medium Bold Italics"/>
              </a:rPr>
              <a:t>Assigner Note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grpSp>
        <p:nvGrpSpPr>
          <p:cNvPr id="2" name="Group 2"/>
          <p:cNvGrpSpPr/>
          <p:nvPr/>
        </p:nvGrpSpPr>
        <p:grpSpPr>
          <a:xfrm>
            <a:off x="401566" y="0"/>
            <a:ext cx="142711" cy="10287000"/>
            <a:chOff x="0" y="0"/>
            <a:chExt cx="190282" cy="13716000"/>
          </a:xfrm>
        </p:grpSpPr>
        <p:sp>
          <p:nvSpPr>
            <p:cNvPr id="3" name="AutoShape 3"/>
            <p:cNvSpPr/>
            <p:nvPr/>
          </p:nvSpPr>
          <p:spPr>
            <a:xfrm>
              <a:off x="88791" y="0"/>
              <a:ext cx="12700" cy="13716000"/>
            </a:xfrm>
            <a:prstGeom prst="rect">
              <a:avLst/>
            </a:prstGeom>
            <a:solidFill>
              <a:srgbClr val="141414"/>
            </a:solidFill>
          </p:spPr>
        </p:sp>
        <p:sp>
          <p:nvSpPr>
            <p:cNvPr id="4" name="AutoShape 4"/>
            <p:cNvSpPr/>
            <p:nvPr/>
          </p:nvSpPr>
          <p:spPr>
            <a:xfrm>
              <a:off x="0" y="5820971"/>
              <a:ext cx="190282" cy="2074059"/>
            </a:xfrm>
            <a:prstGeom prst="rect">
              <a:avLst/>
            </a:prstGeom>
            <a:solidFill>
              <a:srgbClr val="DD211D"/>
            </a:solidFill>
          </p:spPr>
        </p:sp>
      </p:grpSp>
      <p:pic>
        <p:nvPicPr>
          <p:cNvPr id="5" name="Picture 5"/>
          <p:cNvPicPr>
            <a:picLocks noChangeAspect="1"/>
          </p:cNvPicPr>
          <p:nvPr/>
        </p:nvPicPr>
        <p:blipFill>
          <a:blip r:embed="rId2"/>
          <a:srcRect/>
          <a:stretch>
            <a:fillRect/>
          </a:stretch>
        </p:blipFill>
        <p:spPr>
          <a:xfrm>
            <a:off x="1028700" y="1881981"/>
            <a:ext cx="18057272" cy="7888771"/>
          </a:xfrm>
          <a:prstGeom prst="rect">
            <a:avLst/>
          </a:prstGeom>
        </p:spPr>
      </p:pic>
      <p:sp>
        <p:nvSpPr>
          <p:cNvPr id="6" name="TextBox 6"/>
          <p:cNvSpPr txBox="1"/>
          <p:nvPr/>
        </p:nvSpPr>
        <p:spPr>
          <a:xfrm>
            <a:off x="1028700" y="981075"/>
            <a:ext cx="16011059" cy="900906"/>
          </a:xfrm>
          <a:prstGeom prst="rect">
            <a:avLst/>
          </a:prstGeom>
        </p:spPr>
        <p:txBody>
          <a:bodyPr lIns="0" tIns="0" rIns="0" bIns="0" rtlCol="0" anchor="t">
            <a:spAutoFit/>
          </a:bodyPr>
          <a:lstStyle/>
          <a:p>
            <a:pPr algn="ctr">
              <a:lnSpc>
                <a:spcPts val="7280"/>
              </a:lnSpc>
            </a:pPr>
            <a:r>
              <a:rPr lang="en-US" sz="5600" spc="56">
                <a:solidFill>
                  <a:srgbClr val="DD211D"/>
                </a:solidFill>
                <a:latin typeface="Poppins Medium Bold Italics"/>
              </a:rPr>
              <a:t>Espace Responsable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grpSp>
        <p:nvGrpSpPr>
          <p:cNvPr id="2" name="Group 2"/>
          <p:cNvGrpSpPr/>
          <p:nvPr/>
        </p:nvGrpSpPr>
        <p:grpSpPr>
          <a:xfrm>
            <a:off x="401566" y="0"/>
            <a:ext cx="142711" cy="10287000"/>
            <a:chOff x="0" y="0"/>
            <a:chExt cx="190282" cy="13716000"/>
          </a:xfrm>
        </p:grpSpPr>
        <p:sp>
          <p:nvSpPr>
            <p:cNvPr id="3" name="AutoShape 3"/>
            <p:cNvSpPr/>
            <p:nvPr/>
          </p:nvSpPr>
          <p:spPr>
            <a:xfrm>
              <a:off x="88791" y="0"/>
              <a:ext cx="12700" cy="13716000"/>
            </a:xfrm>
            <a:prstGeom prst="rect">
              <a:avLst/>
            </a:prstGeom>
            <a:solidFill>
              <a:srgbClr val="141414"/>
            </a:solidFill>
          </p:spPr>
        </p:sp>
        <p:sp>
          <p:nvSpPr>
            <p:cNvPr id="4" name="AutoShape 4"/>
            <p:cNvSpPr/>
            <p:nvPr/>
          </p:nvSpPr>
          <p:spPr>
            <a:xfrm>
              <a:off x="0" y="5820971"/>
              <a:ext cx="190282" cy="2074059"/>
            </a:xfrm>
            <a:prstGeom prst="rect">
              <a:avLst/>
            </a:prstGeom>
            <a:solidFill>
              <a:srgbClr val="DD211D"/>
            </a:solidFill>
          </p:spPr>
        </p:sp>
      </p:grpSp>
      <p:pic>
        <p:nvPicPr>
          <p:cNvPr id="5" name="Picture 5"/>
          <p:cNvPicPr>
            <a:picLocks noChangeAspect="1"/>
          </p:cNvPicPr>
          <p:nvPr/>
        </p:nvPicPr>
        <p:blipFill>
          <a:blip r:embed="rId2"/>
          <a:srcRect/>
          <a:stretch>
            <a:fillRect/>
          </a:stretch>
        </p:blipFill>
        <p:spPr>
          <a:xfrm>
            <a:off x="1028700" y="2269058"/>
            <a:ext cx="18248516" cy="8017942"/>
          </a:xfrm>
          <a:prstGeom prst="rect">
            <a:avLst/>
          </a:prstGeom>
        </p:spPr>
      </p:pic>
      <p:sp>
        <p:nvSpPr>
          <p:cNvPr id="6" name="TextBox 6"/>
          <p:cNvSpPr txBox="1"/>
          <p:nvPr/>
        </p:nvSpPr>
        <p:spPr>
          <a:xfrm>
            <a:off x="1028700" y="981075"/>
            <a:ext cx="16011059" cy="900906"/>
          </a:xfrm>
          <a:prstGeom prst="rect">
            <a:avLst/>
          </a:prstGeom>
        </p:spPr>
        <p:txBody>
          <a:bodyPr lIns="0" tIns="0" rIns="0" bIns="0" rtlCol="0" anchor="t">
            <a:spAutoFit/>
          </a:bodyPr>
          <a:lstStyle/>
          <a:p>
            <a:pPr algn="ctr">
              <a:lnSpc>
                <a:spcPts val="7280"/>
              </a:lnSpc>
            </a:pPr>
            <a:r>
              <a:rPr lang="en-US" sz="5600" spc="56">
                <a:solidFill>
                  <a:srgbClr val="DD211D"/>
                </a:solidFill>
                <a:latin typeface="Poppins Medium Bold Italics"/>
              </a:rPr>
              <a:t>Instruire Demande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grpSp>
        <p:nvGrpSpPr>
          <p:cNvPr id="2" name="Group 2"/>
          <p:cNvGrpSpPr/>
          <p:nvPr/>
        </p:nvGrpSpPr>
        <p:grpSpPr>
          <a:xfrm>
            <a:off x="401566" y="0"/>
            <a:ext cx="142711" cy="10287000"/>
            <a:chOff x="0" y="0"/>
            <a:chExt cx="190282" cy="13716000"/>
          </a:xfrm>
        </p:grpSpPr>
        <p:sp>
          <p:nvSpPr>
            <p:cNvPr id="3" name="AutoShape 3"/>
            <p:cNvSpPr/>
            <p:nvPr/>
          </p:nvSpPr>
          <p:spPr>
            <a:xfrm>
              <a:off x="88791" y="0"/>
              <a:ext cx="12700" cy="13716000"/>
            </a:xfrm>
            <a:prstGeom prst="rect">
              <a:avLst/>
            </a:prstGeom>
            <a:solidFill>
              <a:srgbClr val="141414"/>
            </a:solidFill>
          </p:spPr>
        </p:sp>
        <p:sp>
          <p:nvSpPr>
            <p:cNvPr id="4" name="AutoShape 4"/>
            <p:cNvSpPr/>
            <p:nvPr/>
          </p:nvSpPr>
          <p:spPr>
            <a:xfrm>
              <a:off x="0" y="5820971"/>
              <a:ext cx="190282" cy="2074059"/>
            </a:xfrm>
            <a:prstGeom prst="rect">
              <a:avLst/>
            </a:prstGeom>
            <a:solidFill>
              <a:srgbClr val="DD211D"/>
            </a:solidFill>
          </p:spPr>
        </p:sp>
      </p:grpSp>
      <p:pic>
        <p:nvPicPr>
          <p:cNvPr id="5" name="Picture 5"/>
          <p:cNvPicPr>
            <a:picLocks noChangeAspect="1"/>
          </p:cNvPicPr>
          <p:nvPr/>
        </p:nvPicPr>
        <p:blipFill>
          <a:blip r:embed="rId2"/>
          <a:srcRect/>
          <a:stretch>
            <a:fillRect/>
          </a:stretch>
        </p:blipFill>
        <p:spPr>
          <a:xfrm>
            <a:off x="1028700" y="1913331"/>
            <a:ext cx="18034333" cy="8904452"/>
          </a:xfrm>
          <a:prstGeom prst="rect">
            <a:avLst/>
          </a:prstGeom>
        </p:spPr>
      </p:pic>
      <p:sp>
        <p:nvSpPr>
          <p:cNvPr id="6" name="TextBox 6"/>
          <p:cNvSpPr txBox="1"/>
          <p:nvPr/>
        </p:nvSpPr>
        <p:spPr>
          <a:xfrm>
            <a:off x="1028700" y="981075"/>
            <a:ext cx="16011059" cy="900906"/>
          </a:xfrm>
          <a:prstGeom prst="rect">
            <a:avLst/>
          </a:prstGeom>
        </p:spPr>
        <p:txBody>
          <a:bodyPr lIns="0" tIns="0" rIns="0" bIns="0" rtlCol="0" anchor="t">
            <a:spAutoFit/>
          </a:bodyPr>
          <a:lstStyle/>
          <a:p>
            <a:pPr algn="ctr">
              <a:lnSpc>
                <a:spcPts val="7280"/>
              </a:lnSpc>
            </a:pPr>
            <a:r>
              <a:rPr lang="en-US" sz="5600" spc="56">
                <a:solidFill>
                  <a:srgbClr val="DD211D"/>
                </a:solidFill>
                <a:latin typeface="Poppins Medium Bold Italics"/>
              </a:rPr>
              <a:t>Annuler Demande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grpSp>
        <p:nvGrpSpPr>
          <p:cNvPr id="2" name="Group 2"/>
          <p:cNvGrpSpPr/>
          <p:nvPr/>
        </p:nvGrpSpPr>
        <p:grpSpPr>
          <a:xfrm>
            <a:off x="401566" y="0"/>
            <a:ext cx="142711" cy="10287000"/>
            <a:chOff x="0" y="0"/>
            <a:chExt cx="190282" cy="13716000"/>
          </a:xfrm>
        </p:grpSpPr>
        <p:sp>
          <p:nvSpPr>
            <p:cNvPr id="3" name="AutoShape 3"/>
            <p:cNvSpPr/>
            <p:nvPr/>
          </p:nvSpPr>
          <p:spPr>
            <a:xfrm>
              <a:off x="88791" y="0"/>
              <a:ext cx="12700" cy="13716000"/>
            </a:xfrm>
            <a:prstGeom prst="rect">
              <a:avLst/>
            </a:prstGeom>
            <a:solidFill>
              <a:srgbClr val="141414"/>
            </a:solidFill>
          </p:spPr>
        </p:sp>
        <p:sp>
          <p:nvSpPr>
            <p:cNvPr id="4" name="AutoShape 4"/>
            <p:cNvSpPr/>
            <p:nvPr/>
          </p:nvSpPr>
          <p:spPr>
            <a:xfrm>
              <a:off x="0" y="5820971"/>
              <a:ext cx="190282" cy="2074059"/>
            </a:xfrm>
            <a:prstGeom prst="rect">
              <a:avLst/>
            </a:prstGeom>
            <a:solidFill>
              <a:srgbClr val="DD211D"/>
            </a:solidFill>
          </p:spPr>
        </p:sp>
      </p:grpSp>
      <p:pic>
        <p:nvPicPr>
          <p:cNvPr id="5" name="Picture 5"/>
          <p:cNvPicPr>
            <a:picLocks noChangeAspect="1"/>
          </p:cNvPicPr>
          <p:nvPr/>
        </p:nvPicPr>
        <p:blipFill>
          <a:blip r:embed="rId2"/>
          <a:srcRect/>
          <a:stretch>
            <a:fillRect/>
          </a:stretch>
        </p:blipFill>
        <p:spPr>
          <a:xfrm>
            <a:off x="1028700" y="2469410"/>
            <a:ext cx="18152193" cy="7419709"/>
          </a:xfrm>
          <a:prstGeom prst="rect">
            <a:avLst/>
          </a:prstGeom>
        </p:spPr>
      </p:pic>
      <p:sp>
        <p:nvSpPr>
          <p:cNvPr id="6" name="TextBox 6"/>
          <p:cNvSpPr txBox="1"/>
          <p:nvPr/>
        </p:nvSpPr>
        <p:spPr>
          <a:xfrm>
            <a:off x="1028700" y="981075"/>
            <a:ext cx="16011059" cy="900906"/>
          </a:xfrm>
          <a:prstGeom prst="rect">
            <a:avLst/>
          </a:prstGeom>
        </p:spPr>
        <p:txBody>
          <a:bodyPr lIns="0" tIns="0" rIns="0" bIns="0" rtlCol="0" anchor="t">
            <a:spAutoFit/>
          </a:bodyPr>
          <a:lstStyle/>
          <a:p>
            <a:pPr algn="ctr">
              <a:lnSpc>
                <a:spcPts val="7280"/>
              </a:lnSpc>
            </a:pPr>
            <a:r>
              <a:rPr lang="en-US" sz="5600" spc="56">
                <a:solidFill>
                  <a:srgbClr val="DD211D"/>
                </a:solidFill>
                <a:latin typeface="Poppins Medium Bold Italics"/>
              </a:rPr>
              <a:t>Ajouter Stage</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grpSp>
        <p:nvGrpSpPr>
          <p:cNvPr id="2" name="Group 2"/>
          <p:cNvGrpSpPr/>
          <p:nvPr/>
        </p:nvGrpSpPr>
        <p:grpSpPr>
          <a:xfrm>
            <a:off x="401566" y="0"/>
            <a:ext cx="142711" cy="10287000"/>
            <a:chOff x="0" y="0"/>
            <a:chExt cx="190282" cy="13716000"/>
          </a:xfrm>
        </p:grpSpPr>
        <p:sp>
          <p:nvSpPr>
            <p:cNvPr id="3" name="AutoShape 3"/>
            <p:cNvSpPr/>
            <p:nvPr/>
          </p:nvSpPr>
          <p:spPr>
            <a:xfrm>
              <a:off x="88791" y="0"/>
              <a:ext cx="12700" cy="13716000"/>
            </a:xfrm>
            <a:prstGeom prst="rect">
              <a:avLst/>
            </a:prstGeom>
            <a:solidFill>
              <a:srgbClr val="141414"/>
            </a:solidFill>
          </p:spPr>
        </p:sp>
        <p:sp>
          <p:nvSpPr>
            <p:cNvPr id="4" name="AutoShape 4"/>
            <p:cNvSpPr/>
            <p:nvPr/>
          </p:nvSpPr>
          <p:spPr>
            <a:xfrm>
              <a:off x="0" y="5820971"/>
              <a:ext cx="190282" cy="2074059"/>
            </a:xfrm>
            <a:prstGeom prst="rect">
              <a:avLst/>
            </a:prstGeom>
            <a:solidFill>
              <a:srgbClr val="DD211D"/>
            </a:solidFill>
          </p:spPr>
        </p:sp>
      </p:grpSp>
      <p:pic>
        <p:nvPicPr>
          <p:cNvPr id="5" name="Picture 5"/>
          <p:cNvPicPr>
            <a:picLocks noChangeAspect="1"/>
          </p:cNvPicPr>
          <p:nvPr/>
        </p:nvPicPr>
        <p:blipFill>
          <a:blip r:embed="rId2"/>
          <a:srcRect/>
          <a:stretch>
            <a:fillRect/>
          </a:stretch>
        </p:blipFill>
        <p:spPr>
          <a:xfrm>
            <a:off x="1028700" y="2296229"/>
            <a:ext cx="18207978" cy="7442511"/>
          </a:xfrm>
          <a:prstGeom prst="rect">
            <a:avLst/>
          </a:prstGeom>
        </p:spPr>
      </p:pic>
      <p:sp>
        <p:nvSpPr>
          <p:cNvPr id="6" name="TextBox 6"/>
          <p:cNvSpPr txBox="1"/>
          <p:nvPr/>
        </p:nvSpPr>
        <p:spPr>
          <a:xfrm>
            <a:off x="1028700" y="981075"/>
            <a:ext cx="16011059" cy="900906"/>
          </a:xfrm>
          <a:prstGeom prst="rect">
            <a:avLst/>
          </a:prstGeom>
        </p:spPr>
        <p:txBody>
          <a:bodyPr lIns="0" tIns="0" rIns="0" bIns="0" rtlCol="0" anchor="t">
            <a:spAutoFit/>
          </a:bodyPr>
          <a:lstStyle/>
          <a:p>
            <a:pPr algn="ctr">
              <a:lnSpc>
                <a:spcPts val="7280"/>
              </a:lnSpc>
            </a:pPr>
            <a:r>
              <a:rPr lang="en-US" sz="5600" spc="56">
                <a:solidFill>
                  <a:srgbClr val="DD211D"/>
                </a:solidFill>
                <a:latin typeface="Poppins Medium Bold Italics"/>
              </a:rPr>
              <a:t>Modifier Stage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sp>
        <p:nvSpPr>
          <p:cNvPr id="2" name="TextBox 2"/>
          <p:cNvSpPr txBox="1"/>
          <p:nvPr/>
        </p:nvSpPr>
        <p:spPr>
          <a:xfrm>
            <a:off x="1028700" y="734646"/>
            <a:ext cx="16230600" cy="1097280"/>
          </a:xfrm>
          <a:prstGeom prst="rect">
            <a:avLst/>
          </a:prstGeom>
        </p:spPr>
        <p:txBody>
          <a:bodyPr lIns="0" tIns="0" rIns="0" bIns="0" rtlCol="0" anchor="t">
            <a:spAutoFit/>
          </a:bodyPr>
          <a:lstStyle/>
          <a:p>
            <a:pPr>
              <a:lnSpc>
                <a:spcPts val="8640"/>
              </a:lnSpc>
            </a:pPr>
            <a:r>
              <a:rPr lang="en-US" sz="7200">
                <a:solidFill>
                  <a:srgbClr val="141414"/>
                </a:solidFill>
                <a:latin typeface="Poppins Bold Bold"/>
              </a:rPr>
              <a:t>Méthode </a:t>
            </a:r>
            <a:r>
              <a:rPr lang="en-US" sz="7200">
                <a:solidFill>
                  <a:srgbClr val="DD211D"/>
                </a:solidFill>
                <a:latin typeface="Poppins Bold Bold"/>
              </a:rPr>
              <a:t>Minimale</a:t>
            </a:r>
            <a:r>
              <a:rPr lang="en-US" sz="7200">
                <a:solidFill>
                  <a:srgbClr val="DD211D"/>
                </a:solidFill>
                <a:cs typeface="Poppins Bold Bold"/>
              </a:rPr>
              <a:t>  </a:t>
            </a:r>
          </a:p>
        </p:txBody>
      </p:sp>
      <p:sp>
        <p:nvSpPr>
          <p:cNvPr id="3" name="TextBox 3"/>
          <p:cNvSpPr txBox="1"/>
          <p:nvPr/>
        </p:nvSpPr>
        <p:spPr>
          <a:xfrm>
            <a:off x="1028700" y="2781717"/>
            <a:ext cx="16230600" cy="4628317"/>
          </a:xfrm>
          <a:prstGeom prst="rect">
            <a:avLst/>
          </a:prstGeom>
        </p:spPr>
        <p:txBody>
          <a:bodyPr lIns="0" tIns="0" rIns="0" bIns="0" rtlCol="0" anchor="t">
            <a:spAutoFit/>
          </a:bodyPr>
          <a:lstStyle/>
          <a:p>
            <a:pPr>
              <a:lnSpc>
                <a:spcPts val="5250"/>
              </a:lnSpc>
            </a:pPr>
            <a:r>
              <a:rPr lang="en-US" sz="3500">
                <a:solidFill>
                  <a:srgbClr val="141414"/>
                </a:solidFill>
                <a:latin typeface="Poppins Medium"/>
              </a:rPr>
              <a:t>La problématique que pose la mise en œuvre d'UML est simple : </a:t>
            </a:r>
            <a:r>
              <a:rPr lang="en-US" sz="3500">
                <a:solidFill>
                  <a:srgbClr val="DD211D"/>
                </a:solidFill>
                <a:latin typeface="Poppins Medium"/>
              </a:rPr>
              <a:t>comment passer de l'expression des besoins au code de l'application ?</a:t>
            </a:r>
            <a:r>
              <a:rPr lang="en-US" sz="3500">
                <a:solidFill>
                  <a:srgbClr val="141414"/>
                </a:solidFill>
                <a:latin typeface="Poppins Medium"/>
              </a:rPr>
              <a:t> </a:t>
            </a:r>
          </a:p>
          <a:p>
            <a:pPr algn="l">
              <a:lnSpc>
                <a:spcPts val="5250"/>
              </a:lnSpc>
            </a:pPr>
            <a:r>
              <a:rPr lang="en-US" sz="3500">
                <a:solidFill>
                  <a:srgbClr val="141414"/>
                </a:solidFill>
                <a:latin typeface="Poppins Medium"/>
              </a:rPr>
              <a:t>Pour cela, on a fait recourt à la méthode minimale qui est un ensemble d'étapes partiellement ordonnées, qui concourent à l'obtention d'un système logiciel ou à l'évolution d'un système existant. Ces étapes ont pour objectif  produire des logiciels de qualité (qui répondent aux besoins de leurs utilisateurs) dans des temps et des coûts prévisibles.  </a:t>
            </a:r>
          </a:p>
        </p:txBody>
      </p:sp>
      <p:grpSp>
        <p:nvGrpSpPr>
          <p:cNvPr id="4" name="Group 4"/>
          <p:cNvGrpSpPr/>
          <p:nvPr/>
        </p:nvGrpSpPr>
        <p:grpSpPr>
          <a:xfrm>
            <a:off x="401566" y="0"/>
            <a:ext cx="142711" cy="10287000"/>
            <a:chOff x="0" y="0"/>
            <a:chExt cx="190282" cy="13716000"/>
          </a:xfrm>
        </p:grpSpPr>
        <p:sp>
          <p:nvSpPr>
            <p:cNvPr id="5" name="AutoShape 5"/>
            <p:cNvSpPr/>
            <p:nvPr/>
          </p:nvSpPr>
          <p:spPr>
            <a:xfrm>
              <a:off x="88791" y="0"/>
              <a:ext cx="12700" cy="13716000"/>
            </a:xfrm>
            <a:prstGeom prst="rect">
              <a:avLst/>
            </a:prstGeom>
            <a:solidFill>
              <a:srgbClr val="141414"/>
            </a:solidFill>
          </p:spPr>
        </p:sp>
        <p:sp>
          <p:nvSpPr>
            <p:cNvPr id="6" name="AutoShape 6"/>
            <p:cNvSpPr/>
            <p:nvPr/>
          </p:nvSpPr>
          <p:spPr>
            <a:xfrm>
              <a:off x="0" y="5820971"/>
              <a:ext cx="190282" cy="2074059"/>
            </a:xfrm>
            <a:prstGeom prst="rect">
              <a:avLst/>
            </a:prstGeom>
            <a:solidFill>
              <a:srgbClr val="DD211D"/>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702752">
            <a:off x="-901577" y="4544667"/>
            <a:ext cx="21893462" cy="19146828"/>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grpSp>
        <p:nvGrpSpPr>
          <p:cNvPr id="2" name="Group 2"/>
          <p:cNvGrpSpPr/>
          <p:nvPr/>
        </p:nvGrpSpPr>
        <p:grpSpPr>
          <a:xfrm>
            <a:off x="401566" y="0"/>
            <a:ext cx="142711" cy="10287000"/>
            <a:chOff x="0" y="0"/>
            <a:chExt cx="190282" cy="13716000"/>
          </a:xfrm>
        </p:grpSpPr>
        <p:sp>
          <p:nvSpPr>
            <p:cNvPr id="3" name="AutoShape 3"/>
            <p:cNvSpPr/>
            <p:nvPr/>
          </p:nvSpPr>
          <p:spPr>
            <a:xfrm>
              <a:off x="88791" y="0"/>
              <a:ext cx="12700" cy="13716000"/>
            </a:xfrm>
            <a:prstGeom prst="rect">
              <a:avLst/>
            </a:prstGeom>
            <a:solidFill>
              <a:srgbClr val="141414"/>
            </a:solidFill>
          </p:spPr>
        </p:sp>
        <p:sp>
          <p:nvSpPr>
            <p:cNvPr id="4" name="AutoShape 4"/>
            <p:cNvSpPr/>
            <p:nvPr/>
          </p:nvSpPr>
          <p:spPr>
            <a:xfrm>
              <a:off x="0" y="5820971"/>
              <a:ext cx="190282" cy="2074059"/>
            </a:xfrm>
            <a:prstGeom prst="rect">
              <a:avLst/>
            </a:prstGeom>
            <a:solidFill>
              <a:srgbClr val="DD211D"/>
            </a:solidFill>
          </p:spPr>
        </p:sp>
      </p:grpSp>
      <p:pic>
        <p:nvPicPr>
          <p:cNvPr id="5" name="Picture 5"/>
          <p:cNvPicPr>
            <a:picLocks noChangeAspect="1"/>
          </p:cNvPicPr>
          <p:nvPr/>
        </p:nvPicPr>
        <p:blipFill>
          <a:blip r:embed="rId2"/>
          <a:srcRect/>
          <a:stretch>
            <a:fillRect/>
          </a:stretch>
        </p:blipFill>
        <p:spPr>
          <a:xfrm>
            <a:off x="1028700" y="2432876"/>
            <a:ext cx="17631633" cy="8705619"/>
          </a:xfrm>
          <a:prstGeom prst="rect">
            <a:avLst/>
          </a:prstGeom>
        </p:spPr>
      </p:pic>
      <p:sp>
        <p:nvSpPr>
          <p:cNvPr id="6" name="TextBox 6"/>
          <p:cNvSpPr txBox="1"/>
          <p:nvPr/>
        </p:nvSpPr>
        <p:spPr>
          <a:xfrm>
            <a:off x="1028700" y="981075"/>
            <a:ext cx="16011059" cy="900906"/>
          </a:xfrm>
          <a:prstGeom prst="rect">
            <a:avLst/>
          </a:prstGeom>
        </p:spPr>
        <p:txBody>
          <a:bodyPr lIns="0" tIns="0" rIns="0" bIns="0" rtlCol="0" anchor="t">
            <a:spAutoFit/>
          </a:bodyPr>
          <a:lstStyle/>
          <a:p>
            <a:pPr algn="ctr">
              <a:lnSpc>
                <a:spcPts val="7280"/>
              </a:lnSpc>
            </a:pPr>
            <a:r>
              <a:rPr lang="en-US" sz="5600" spc="56">
                <a:solidFill>
                  <a:srgbClr val="DD211D"/>
                </a:solidFill>
                <a:latin typeface="Poppins Medium Bold Italics"/>
              </a:rPr>
              <a:t>Ajouter Etudiant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611" b="13611"/>
          <a:stretch>
            <a:fillRect/>
          </a:stretch>
        </p:blipFill>
        <p:spPr>
          <a:xfrm>
            <a:off x="0" y="0"/>
            <a:ext cx="18288000" cy="10287000"/>
          </a:xfrm>
          <a:prstGeom prst="rect">
            <a:avLst/>
          </a:prstGeom>
        </p:spPr>
      </p:pic>
      <p:sp>
        <p:nvSpPr>
          <p:cNvPr id="3" name="AutoShape 3"/>
          <p:cNvSpPr/>
          <p:nvPr/>
        </p:nvSpPr>
        <p:spPr>
          <a:xfrm>
            <a:off x="0" y="0"/>
            <a:ext cx="1028700" cy="10287000"/>
          </a:xfrm>
          <a:prstGeom prst="rect">
            <a:avLst/>
          </a:prstGeom>
          <a:solidFill>
            <a:srgbClr val="FDFCFC"/>
          </a:solidFill>
        </p:spPr>
      </p:sp>
      <p:sp>
        <p:nvSpPr>
          <p:cNvPr id="4" name="TextBox 4"/>
          <p:cNvSpPr txBox="1"/>
          <p:nvPr/>
        </p:nvSpPr>
        <p:spPr>
          <a:xfrm>
            <a:off x="3483322" y="1460240"/>
            <a:ext cx="12467303" cy="1304766"/>
          </a:xfrm>
          <a:prstGeom prst="rect">
            <a:avLst/>
          </a:prstGeom>
        </p:spPr>
        <p:txBody>
          <a:bodyPr lIns="0" tIns="0" rIns="0" bIns="0" rtlCol="0" anchor="t">
            <a:spAutoFit/>
          </a:bodyPr>
          <a:lstStyle/>
          <a:p>
            <a:pPr algn="ctr">
              <a:lnSpc>
                <a:spcPts val="10400"/>
              </a:lnSpc>
            </a:pPr>
            <a:r>
              <a:rPr lang="en-US" sz="8000" spc="80">
                <a:solidFill>
                  <a:srgbClr val="FDFCFC"/>
                </a:solidFill>
                <a:latin typeface="Poppins Light Bold Italics"/>
              </a:rPr>
              <a:t>Conclusion</a:t>
            </a:r>
          </a:p>
        </p:txBody>
      </p:sp>
      <p:grpSp>
        <p:nvGrpSpPr>
          <p:cNvPr id="5" name="Group 5"/>
          <p:cNvGrpSpPr/>
          <p:nvPr/>
        </p:nvGrpSpPr>
        <p:grpSpPr>
          <a:xfrm>
            <a:off x="401566" y="0"/>
            <a:ext cx="142711" cy="10287000"/>
            <a:chOff x="0" y="0"/>
            <a:chExt cx="190282" cy="13716000"/>
          </a:xfrm>
        </p:grpSpPr>
        <p:sp>
          <p:nvSpPr>
            <p:cNvPr id="6" name="AutoShape 6"/>
            <p:cNvSpPr/>
            <p:nvPr/>
          </p:nvSpPr>
          <p:spPr>
            <a:xfrm>
              <a:off x="88791" y="0"/>
              <a:ext cx="12700" cy="13716000"/>
            </a:xfrm>
            <a:prstGeom prst="rect">
              <a:avLst/>
            </a:prstGeom>
            <a:solidFill>
              <a:srgbClr val="141414"/>
            </a:solidFill>
          </p:spPr>
        </p:sp>
        <p:sp>
          <p:nvSpPr>
            <p:cNvPr id="7" name="AutoShape 7"/>
            <p:cNvSpPr/>
            <p:nvPr/>
          </p:nvSpPr>
          <p:spPr>
            <a:xfrm>
              <a:off x="0" y="5820971"/>
              <a:ext cx="190282" cy="2074059"/>
            </a:xfrm>
            <a:prstGeom prst="rect">
              <a:avLst/>
            </a:prstGeom>
            <a:solidFill>
              <a:srgbClr val="DD211D"/>
            </a:solidFill>
          </p:spPr>
        </p:sp>
      </p:grpSp>
      <p:sp>
        <p:nvSpPr>
          <p:cNvPr id="8" name="TextBox 8"/>
          <p:cNvSpPr txBox="1"/>
          <p:nvPr/>
        </p:nvSpPr>
        <p:spPr>
          <a:xfrm>
            <a:off x="2642202" y="3446087"/>
            <a:ext cx="14149544" cy="5294948"/>
          </a:xfrm>
          <a:prstGeom prst="rect">
            <a:avLst/>
          </a:prstGeom>
        </p:spPr>
        <p:txBody>
          <a:bodyPr lIns="0" tIns="0" rIns="0" bIns="0" rtlCol="0" anchor="t">
            <a:spAutoFit/>
          </a:bodyPr>
          <a:lstStyle/>
          <a:p>
            <a:pPr algn="ctr">
              <a:lnSpc>
                <a:spcPts val="5250"/>
              </a:lnSpc>
            </a:pPr>
            <a:r>
              <a:rPr lang="en-US" sz="3500">
                <a:solidFill>
                  <a:srgbClr val="FDFCFC"/>
                </a:solidFill>
                <a:latin typeface="Poppins Light Bold"/>
              </a:rPr>
              <a:t>Ce projet s’est révélé très enrichissant dans la mesure où il a consisté en une approche concrète du métier d’ingénieur. En effet, la prise d’initiative, le respect des délais et le travail en équipe seront des aspects essentiels de notre futur métier. De plus, il nous a permis d’appliquer nos connaissances en conception à un domaine pratique.​</a:t>
            </a:r>
          </a:p>
          <a:p>
            <a:pPr algn="ctr">
              <a:lnSpc>
                <a:spcPts val="5250"/>
              </a:lnSpc>
            </a:pPr>
            <a:r>
              <a:rPr lang="en-US" sz="3500">
                <a:solidFill>
                  <a:srgbClr val="FDFCFC"/>
                </a:solidFill>
                <a:latin typeface="Poppins Light Bold"/>
              </a:rPr>
              <a:t>​</a:t>
            </a:r>
          </a:p>
          <a:p>
            <a:pPr algn="ctr">
              <a:lnSpc>
                <a:spcPts val="5250"/>
              </a:lnSpc>
            </a:pPr>
            <a:endParaRPr lang="en-US" sz="3500">
              <a:solidFill>
                <a:srgbClr val="FDFCFC"/>
              </a:solidFill>
              <a:latin typeface="Poppins Light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sp>
        <p:nvSpPr>
          <p:cNvPr id="2" name="AutoShape 2"/>
          <p:cNvSpPr/>
          <p:nvPr/>
        </p:nvSpPr>
        <p:spPr>
          <a:xfrm>
            <a:off x="9010968" y="0"/>
            <a:ext cx="9277032" cy="10287000"/>
          </a:xfrm>
          <a:prstGeom prst="rect">
            <a:avLst/>
          </a:prstGeom>
          <a:solidFill>
            <a:srgbClr val="DD211D"/>
          </a:solidFill>
        </p:spPr>
      </p:sp>
      <p:sp>
        <p:nvSpPr>
          <p:cNvPr id="3" name="TextBox 3"/>
          <p:cNvSpPr txBox="1"/>
          <p:nvPr/>
        </p:nvSpPr>
        <p:spPr>
          <a:xfrm>
            <a:off x="571500" y="4046220"/>
            <a:ext cx="7734496" cy="2194560"/>
          </a:xfrm>
          <a:prstGeom prst="rect">
            <a:avLst/>
          </a:prstGeom>
        </p:spPr>
        <p:txBody>
          <a:bodyPr lIns="0" tIns="0" rIns="0" bIns="0" rtlCol="0" anchor="t">
            <a:spAutoFit/>
          </a:bodyPr>
          <a:lstStyle/>
          <a:p>
            <a:pPr algn="ctr">
              <a:lnSpc>
                <a:spcPts val="8640"/>
              </a:lnSpc>
            </a:pPr>
            <a:r>
              <a:rPr lang="en-US" sz="7200">
                <a:solidFill>
                  <a:srgbClr val="DD211D"/>
                </a:solidFill>
                <a:latin typeface="Poppins Bold Bold"/>
              </a:rPr>
              <a:t>Résoudre 80% des problèmes</a:t>
            </a:r>
          </a:p>
        </p:txBody>
      </p:sp>
      <p:sp>
        <p:nvSpPr>
          <p:cNvPr id="4" name="TextBox 4"/>
          <p:cNvSpPr txBox="1"/>
          <p:nvPr/>
        </p:nvSpPr>
        <p:spPr>
          <a:xfrm>
            <a:off x="9715720" y="4046220"/>
            <a:ext cx="7734496" cy="2194560"/>
          </a:xfrm>
          <a:prstGeom prst="rect">
            <a:avLst/>
          </a:prstGeom>
        </p:spPr>
        <p:txBody>
          <a:bodyPr lIns="0" tIns="0" rIns="0" bIns="0" rtlCol="0" anchor="t">
            <a:spAutoFit/>
          </a:bodyPr>
          <a:lstStyle/>
          <a:p>
            <a:pPr algn="ctr">
              <a:lnSpc>
                <a:spcPts val="8640"/>
              </a:lnSpc>
            </a:pPr>
            <a:r>
              <a:rPr lang="en-US" sz="7200">
                <a:solidFill>
                  <a:srgbClr val="FDFCFC"/>
                </a:solidFill>
                <a:latin typeface="Poppins Bold Bold"/>
              </a:rPr>
              <a:t>Avec 20% de l'UML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3407" y="2774399"/>
            <a:ext cx="3611779" cy="2464990"/>
            <a:chOff x="0" y="0"/>
            <a:chExt cx="18451645" cy="12592997"/>
          </a:xfrm>
        </p:grpSpPr>
        <p:sp>
          <p:nvSpPr>
            <p:cNvPr id="3" name="Freeform 3"/>
            <p:cNvSpPr/>
            <p:nvPr/>
          </p:nvSpPr>
          <p:spPr>
            <a:xfrm>
              <a:off x="0" y="0"/>
              <a:ext cx="18451644" cy="12592997"/>
            </a:xfrm>
            <a:custGeom>
              <a:avLst/>
              <a:gdLst/>
              <a:ahLst/>
              <a:cxnLst/>
              <a:rect l="l" t="t" r="r" b="b"/>
              <a:pathLst>
                <a:path w="18451644" h="12592997">
                  <a:moveTo>
                    <a:pt x="0" y="0"/>
                  </a:moveTo>
                  <a:lnTo>
                    <a:pt x="0" y="12592997"/>
                  </a:lnTo>
                  <a:lnTo>
                    <a:pt x="18451644" y="12592997"/>
                  </a:lnTo>
                  <a:lnTo>
                    <a:pt x="18451644" y="0"/>
                  </a:lnTo>
                  <a:lnTo>
                    <a:pt x="0" y="0"/>
                  </a:lnTo>
                  <a:close/>
                  <a:moveTo>
                    <a:pt x="18390685" y="12532037"/>
                  </a:moveTo>
                  <a:lnTo>
                    <a:pt x="59690" y="12532037"/>
                  </a:lnTo>
                  <a:lnTo>
                    <a:pt x="59690" y="59690"/>
                  </a:lnTo>
                  <a:lnTo>
                    <a:pt x="18390685" y="59690"/>
                  </a:lnTo>
                  <a:lnTo>
                    <a:pt x="18390685" y="12532037"/>
                  </a:lnTo>
                  <a:close/>
                </a:path>
              </a:pathLst>
            </a:custGeom>
            <a:solidFill>
              <a:srgbClr val="141414"/>
            </a:solidFill>
          </p:spPr>
        </p:sp>
      </p:grpSp>
      <p:sp>
        <p:nvSpPr>
          <p:cNvPr id="4" name="AutoShape 4"/>
          <p:cNvSpPr/>
          <p:nvPr/>
        </p:nvSpPr>
        <p:spPr>
          <a:xfrm>
            <a:off x="6313157" y="3745996"/>
            <a:ext cx="587021" cy="521796"/>
          </a:xfrm>
          <a:prstGeom prst="rect">
            <a:avLst/>
          </a:prstGeom>
          <a:solidFill>
            <a:srgbClr val="DD211D"/>
          </a:solidFill>
        </p:spPr>
      </p:sp>
      <p:sp>
        <p:nvSpPr>
          <p:cNvPr id="5" name="TextBox 5"/>
          <p:cNvSpPr txBox="1"/>
          <p:nvPr/>
        </p:nvSpPr>
        <p:spPr>
          <a:xfrm>
            <a:off x="2293546" y="3487529"/>
            <a:ext cx="2771501" cy="981579"/>
          </a:xfrm>
          <a:prstGeom prst="rect">
            <a:avLst/>
          </a:prstGeom>
        </p:spPr>
        <p:txBody>
          <a:bodyPr lIns="0" tIns="0" rIns="0" bIns="0" rtlCol="0" anchor="t">
            <a:spAutoFit/>
          </a:bodyPr>
          <a:lstStyle/>
          <a:p>
            <a:pPr algn="ctr">
              <a:lnSpc>
                <a:spcPts val="3920"/>
              </a:lnSpc>
            </a:pPr>
            <a:r>
              <a:rPr lang="en-US" sz="2799">
                <a:solidFill>
                  <a:srgbClr val="DD211D"/>
                </a:solidFill>
                <a:latin typeface="Poppins Light"/>
              </a:rPr>
              <a:t>Diagramme de cas d’utilisation​</a:t>
            </a:r>
          </a:p>
        </p:txBody>
      </p:sp>
      <p:grpSp>
        <p:nvGrpSpPr>
          <p:cNvPr id="6" name="Group 6"/>
          <p:cNvGrpSpPr/>
          <p:nvPr/>
        </p:nvGrpSpPr>
        <p:grpSpPr>
          <a:xfrm>
            <a:off x="7703921" y="2774399"/>
            <a:ext cx="3611779" cy="2464990"/>
            <a:chOff x="0" y="0"/>
            <a:chExt cx="18451645" cy="12592997"/>
          </a:xfrm>
        </p:grpSpPr>
        <p:sp>
          <p:nvSpPr>
            <p:cNvPr id="7" name="Freeform 7"/>
            <p:cNvSpPr/>
            <p:nvPr/>
          </p:nvSpPr>
          <p:spPr>
            <a:xfrm>
              <a:off x="0" y="0"/>
              <a:ext cx="18451644" cy="12592997"/>
            </a:xfrm>
            <a:custGeom>
              <a:avLst/>
              <a:gdLst/>
              <a:ahLst/>
              <a:cxnLst/>
              <a:rect l="l" t="t" r="r" b="b"/>
              <a:pathLst>
                <a:path w="18451644" h="12592997">
                  <a:moveTo>
                    <a:pt x="0" y="0"/>
                  </a:moveTo>
                  <a:lnTo>
                    <a:pt x="0" y="12592997"/>
                  </a:lnTo>
                  <a:lnTo>
                    <a:pt x="18451644" y="12592997"/>
                  </a:lnTo>
                  <a:lnTo>
                    <a:pt x="18451644" y="0"/>
                  </a:lnTo>
                  <a:lnTo>
                    <a:pt x="0" y="0"/>
                  </a:lnTo>
                  <a:close/>
                  <a:moveTo>
                    <a:pt x="18390685" y="12532037"/>
                  </a:moveTo>
                  <a:lnTo>
                    <a:pt x="59690" y="12532037"/>
                  </a:lnTo>
                  <a:lnTo>
                    <a:pt x="59690" y="59690"/>
                  </a:lnTo>
                  <a:lnTo>
                    <a:pt x="18390685" y="59690"/>
                  </a:lnTo>
                  <a:lnTo>
                    <a:pt x="18390685" y="12532037"/>
                  </a:lnTo>
                  <a:close/>
                </a:path>
              </a:pathLst>
            </a:custGeom>
            <a:solidFill>
              <a:srgbClr val="141414"/>
            </a:solidFill>
          </p:spPr>
        </p:sp>
      </p:grpSp>
      <p:sp>
        <p:nvSpPr>
          <p:cNvPr id="8" name="AutoShape 8"/>
          <p:cNvSpPr/>
          <p:nvPr/>
        </p:nvSpPr>
        <p:spPr>
          <a:xfrm>
            <a:off x="12143672" y="3745996"/>
            <a:ext cx="587021" cy="521796"/>
          </a:xfrm>
          <a:prstGeom prst="rect">
            <a:avLst/>
          </a:prstGeom>
          <a:solidFill>
            <a:srgbClr val="DD211D"/>
          </a:solidFill>
        </p:spPr>
      </p:sp>
      <p:sp>
        <p:nvSpPr>
          <p:cNvPr id="9" name="TextBox 9"/>
          <p:cNvSpPr txBox="1"/>
          <p:nvPr/>
        </p:nvSpPr>
        <p:spPr>
          <a:xfrm>
            <a:off x="8124060" y="3547112"/>
            <a:ext cx="2771501" cy="981579"/>
          </a:xfrm>
          <a:prstGeom prst="rect">
            <a:avLst/>
          </a:prstGeom>
        </p:spPr>
        <p:txBody>
          <a:bodyPr lIns="0" tIns="0" rIns="0" bIns="0" rtlCol="0" anchor="t">
            <a:spAutoFit/>
          </a:bodyPr>
          <a:lstStyle/>
          <a:p>
            <a:pPr algn="ctr">
              <a:lnSpc>
                <a:spcPts val="3920"/>
              </a:lnSpc>
            </a:pPr>
            <a:r>
              <a:rPr lang="en-US" sz="2799">
                <a:solidFill>
                  <a:srgbClr val="DD211D"/>
                </a:solidFill>
                <a:latin typeface="Poppins Light"/>
              </a:rPr>
              <a:t>Diagramme de séquence</a:t>
            </a:r>
          </a:p>
        </p:txBody>
      </p:sp>
      <p:grpSp>
        <p:nvGrpSpPr>
          <p:cNvPr id="10" name="Group 10"/>
          <p:cNvGrpSpPr/>
          <p:nvPr/>
        </p:nvGrpSpPr>
        <p:grpSpPr>
          <a:xfrm>
            <a:off x="13647521" y="2833981"/>
            <a:ext cx="3611779" cy="2464990"/>
            <a:chOff x="0" y="0"/>
            <a:chExt cx="18451645" cy="12592997"/>
          </a:xfrm>
        </p:grpSpPr>
        <p:sp>
          <p:nvSpPr>
            <p:cNvPr id="11" name="Freeform 11"/>
            <p:cNvSpPr/>
            <p:nvPr/>
          </p:nvSpPr>
          <p:spPr>
            <a:xfrm>
              <a:off x="0" y="0"/>
              <a:ext cx="18451644" cy="12592997"/>
            </a:xfrm>
            <a:custGeom>
              <a:avLst/>
              <a:gdLst/>
              <a:ahLst/>
              <a:cxnLst/>
              <a:rect l="l" t="t" r="r" b="b"/>
              <a:pathLst>
                <a:path w="18451644" h="12592997">
                  <a:moveTo>
                    <a:pt x="0" y="0"/>
                  </a:moveTo>
                  <a:lnTo>
                    <a:pt x="0" y="12592997"/>
                  </a:lnTo>
                  <a:lnTo>
                    <a:pt x="18451644" y="12592997"/>
                  </a:lnTo>
                  <a:lnTo>
                    <a:pt x="18451644" y="0"/>
                  </a:lnTo>
                  <a:lnTo>
                    <a:pt x="0" y="0"/>
                  </a:lnTo>
                  <a:close/>
                  <a:moveTo>
                    <a:pt x="18390685" y="12532037"/>
                  </a:moveTo>
                  <a:lnTo>
                    <a:pt x="59690" y="12532037"/>
                  </a:lnTo>
                  <a:lnTo>
                    <a:pt x="59690" y="59690"/>
                  </a:lnTo>
                  <a:lnTo>
                    <a:pt x="18390685" y="59690"/>
                  </a:lnTo>
                  <a:lnTo>
                    <a:pt x="18390685" y="12532037"/>
                  </a:lnTo>
                  <a:close/>
                </a:path>
              </a:pathLst>
            </a:custGeom>
            <a:solidFill>
              <a:srgbClr val="141414"/>
            </a:solidFill>
          </p:spPr>
        </p:sp>
      </p:grpSp>
      <p:sp>
        <p:nvSpPr>
          <p:cNvPr id="12" name="TextBox 12"/>
          <p:cNvSpPr txBox="1"/>
          <p:nvPr/>
        </p:nvSpPr>
        <p:spPr>
          <a:xfrm>
            <a:off x="14067660" y="3606694"/>
            <a:ext cx="2771501" cy="981579"/>
          </a:xfrm>
          <a:prstGeom prst="rect">
            <a:avLst/>
          </a:prstGeom>
        </p:spPr>
        <p:txBody>
          <a:bodyPr lIns="0" tIns="0" rIns="0" bIns="0" rtlCol="0" anchor="t">
            <a:spAutoFit/>
          </a:bodyPr>
          <a:lstStyle/>
          <a:p>
            <a:pPr algn="ctr">
              <a:lnSpc>
                <a:spcPts val="3920"/>
              </a:lnSpc>
            </a:pPr>
            <a:r>
              <a:rPr lang="en-US" sz="2799">
                <a:solidFill>
                  <a:srgbClr val="DD211D"/>
                </a:solidFill>
                <a:latin typeface="Poppins Light"/>
              </a:rPr>
              <a:t>Modèle du domaine</a:t>
            </a:r>
          </a:p>
        </p:txBody>
      </p:sp>
      <p:grpSp>
        <p:nvGrpSpPr>
          <p:cNvPr id="13" name="Group 13"/>
          <p:cNvGrpSpPr/>
          <p:nvPr/>
        </p:nvGrpSpPr>
        <p:grpSpPr>
          <a:xfrm>
            <a:off x="1873407" y="5981061"/>
            <a:ext cx="3611779" cy="2464990"/>
            <a:chOff x="0" y="0"/>
            <a:chExt cx="18451645" cy="12592997"/>
          </a:xfrm>
        </p:grpSpPr>
        <p:sp>
          <p:nvSpPr>
            <p:cNvPr id="14" name="Freeform 14"/>
            <p:cNvSpPr/>
            <p:nvPr/>
          </p:nvSpPr>
          <p:spPr>
            <a:xfrm>
              <a:off x="0" y="0"/>
              <a:ext cx="18451644" cy="12592997"/>
            </a:xfrm>
            <a:custGeom>
              <a:avLst/>
              <a:gdLst/>
              <a:ahLst/>
              <a:cxnLst/>
              <a:rect l="l" t="t" r="r" b="b"/>
              <a:pathLst>
                <a:path w="18451644" h="12592997">
                  <a:moveTo>
                    <a:pt x="0" y="0"/>
                  </a:moveTo>
                  <a:lnTo>
                    <a:pt x="0" y="12592997"/>
                  </a:lnTo>
                  <a:lnTo>
                    <a:pt x="18451644" y="12592997"/>
                  </a:lnTo>
                  <a:lnTo>
                    <a:pt x="18451644" y="0"/>
                  </a:lnTo>
                  <a:lnTo>
                    <a:pt x="0" y="0"/>
                  </a:lnTo>
                  <a:close/>
                  <a:moveTo>
                    <a:pt x="18390685" y="12532037"/>
                  </a:moveTo>
                  <a:lnTo>
                    <a:pt x="59690" y="12532037"/>
                  </a:lnTo>
                  <a:lnTo>
                    <a:pt x="59690" y="59690"/>
                  </a:lnTo>
                  <a:lnTo>
                    <a:pt x="18390685" y="59690"/>
                  </a:lnTo>
                  <a:lnTo>
                    <a:pt x="18390685" y="12532037"/>
                  </a:lnTo>
                  <a:close/>
                </a:path>
              </a:pathLst>
            </a:custGeom>
            <a:solidFill>
              <a:srgbClr val="141414"/>
            </a:solidFill>
          </p:spPr>
        </p:sp>
      </p:grpSp>
      <p:sp>
        <p:nvSpPr>
          <p:cNvPr id="15" name="AutoShape 15"/>
          <p:cNvSpPr/>
          <p:nvPr/>
        </p:nvSpPr>
        <p:spPr>
          <a:xfrm>
            <a:off x="12143672" y="6952658"/>
            <a:ext cx="587021" cy="521796"/>
          </a:xfrm>
          <a:prstGeom prst="rect">
            <a:avLst/>
          </a:prstGeom>
          <a:solidFill>
            <a:srgbClr val="DD211D"/>
          </a:solidFill>
        </p:spPr>
      </p:sp>
      <p:sp>
        <p:nvSpPr>
          <p:cNvPr id="16" name="TextBox 16"/>
          <p:cNvSpPr txBox="1"/>
          <p:nvPr/>
        </p:nvSpPr>
        <p:spPr>
          <a:xfrm>
            <a:off x="2293546" y="6504887"/>
            <a:ext cx="2771501" cy="1479353"/>
          </a:xfrm>
          <a:prstGeom prst="rect">
            <a:avLst/>
          </a:prstGeom>
        </p:spPr>
        <p:txBody>
          <a:bodyPr lIns="0" tIns="0" rIns="0" bIns="0" rtlCol="0" anchor="t">
            <a:spAutoFit/>
          </a:bodyPr>
          <a:lstStyle/>
          <a:p>
            <a:pPr algn="ctr">
              <a:lnSpc>
                <a:spcPts val="3920"/>
              </a:lnSpc>
            </a:pPr>
            <a:r>
              <a:rPr lang="en-US" sz="2799">
                <a:solidFill>
                  <a:srgbClr val="DD211D"/>
                </a:solidFill>
                <a:latin typeface="Poppins Light"/>
              </a:rPr>
              <a:t>Diagramme des classes participantes</a:t>
            </a:r>
          </a:p>
        </p:txBody>
      </p:sp>
      <p:grpSp>
        <p:nvGrpSpPr>
          <p:cNvPr id="17" name="Group 17"/>
          <p:cNvGrpSpPr/>
          <p:nvPr/>
        </p:nvGrpSpPr>
        <p:grpSpPr>
          <a:xfrm>
            <a:off x="7817007" y="5981061"/>
            <a:ext cx="3611779" cy="2464990"/>
            <a:chOff x="0" y="0"/>
            <a:chExt cx="18451645" cy="12592997"/>
          </a:xfrm>
        </p:grpSpPr>
        <p:sp>
          <p:nvSpPr>
            <p:cNvPr id="18" name="Freeform 18"/>
            <p:cNvSpPr/>
            <p:nvPr/>
          </p:nvSpPr>
          <p:spPr>
            <a:xfrm>
              <a:off x="0" y="0"/>
              <a:ext cx="18451644" cy="12592997"/>
            </a:xfrm>
            <a:custGeom>
              <a:avLst/>
              <a:gdLst/>
              <a:ahLst/>
              <a:cxnLst/>
              <a:rect l="l" t="t" r="r" b="b"/>
              <a:pathLst>
                <a:path w="18451644" h="12592997">
                  <a:moveTo>
                    <a:pt x="0" y="0"/>
                  </a:moveTo>
                  <a:lnTo>
                    <a:pt x="0" y="12592997"/>
                  </a:lnTo>
                  <a:lnTo>
                    <a:pt x="18451644" y="12592997"/>
                  </a:lnTo>
                  <a:lnTo>
                    <a:pt x="18451644" y="0"/>
                  </a:lnTo>
                  <a:lnTo>
                    <a:pt x="0" y="0"/>
                  </a:lnTo>
                  <a:close/>
                  <a:moveTo>
                    <a:pt x="18390685" y="12532037"/>
                  </a:moveTo>
                  <a:lnTo>
                    <a:pt x="59690" y="12532037"/>
                  </a:lnTo>
                  <a:lnTo>
                    <a:pt x="59690" y="59690"/>
                  </a:lnTo>
                  <a:lnTo>
                    <a:pt x="18390685" y="59690"/>
                  </a:lnTo>
                  <a:lnTo>
                    <a:pt x="18390685" y="12532037"/>
                  </a:lnTo>
                  <a:close/>
                </a:path>
              </a:pathLst>
            </a:custGeom>
            <a:solidFill>
              <a:srgbClr val="141414"/>
            </a:solidFill>
          </p:spPr>
        </p:sp>
      </p:grpSp>
      <p:sp>
        <p:nvSpPr>
          <p:cNvPr id="19" name="TextBox 19"/>
          <p:cNvSpPr txBox="1"/>
          <p:nvPr/>
        </p:nvSpPr>
        <p:spPr>
          <a:xfrm>
            <a:off x="8237146" y="6753774"/>
            <a:ext cx="2771501" cy="981579"/>
          </a:xfrm>
          <a:prstGeom prst="rect">
            <a:avLst/>
          </a:prstGeom>
        </p:spPr>
        <p:txBody>
          <a:bodyPr lIns="0" tIns="0" rIns="0" bIns="0" rtlCol="0" anchor="t">
            <a:spAutoFit/>
          </a:bodyPr>
          <a:lstStyle/>
          <a:p>
            <a:pPr algn="ctr">
              <a:lnSpc>
                <a:spcPts val="3920"/>
              </a:lnSpc>
            </a:pPr>
            <a:r>
              <a:rPr lang="en-US" sz="2799">
                <a:solidFill>
                  <a:srgbClr val="DD211D"/>
                </a:solidFill>
                <a:latin typeface="Poppins Light"/>
              </a:rPr>
              <a:t>Diagramme d’interaction</a:t>
            </a:r>
          </a:p>
        </p:txBody>
      </p:sp>
      <p:grpSp>
        <p:nvGrpSpPr>
          <p:cNvPr id="20" name="Group 20"/>
          <p:cNvGrpSpPr/>
          <p:nvPr/>
        </p:nvGrpSpPr>
        <p:grpSpPr>
          <a:xfrm>
            <a:off x="13647521" y="5981061"/>
            <a:ext cx="3611779" cy="2464990"/>
            <a:chOff x="0" y="0"/>
            <a:chExt cx="18451645" cy="12592997"/>
          </a:xfrm>
        </p:grpSpPr>
        <p:sp>
          <p:nvSpPr>
            <p:cNvPr id="21" name="Freeform 21"/>
            <p:cNvSpPr/>
            <p:nvPr/>
          </p:nvSpPr>
          <p:spPr>
            <a:xfrm>
              <a:off x="0" y="0"/>
              <a:ext cx="18451644" cy="12592997"/>
            </a:xfrm>
            <a:custGeom>
              <a:avLst/>
              <a:gdLst/>
              <a:ahLst/>
              <a:cxnLst/>
              <a:rect l="l" t="t" r="r" b="b"/>
              <a:pathLst>
                <a:path w="18451644" h="12592997">
                  <a:moveTo>
                    <a:pt x="0" y="0"/>
                  </a:moveTo>
                  <a:lnTo>
                    <a:pt x="0" y="12592997"/>
                  </a:lnTo>
                  <a:lnTo>
                    <a:pt x="18451644" y="12592997"/>
                  </a:lnTo>
                  <a:lnTo>
                    <a:pt x="18451644" y="0"/>
                  </a:lnTo>
                  <a:lnTo>
                    <a:pt x="0" y="0"/>
                  </a:lnTo>
                  <a:close/>
                  <a:moveTo>
                    <a:pt x="18390685" y="12532037"/>
                  </a:moveTo>
                  <a:lnTo>
                    <a:pt x="59690" y="12532037"/>
                  </a:lnTo>
                  <a:lnTo>
                    <a:pt x="59690" y="59690"/>
                  </a:lnTo>
                  <a:lnTo>
                    <a:pt x="18390685" y="59690"/>
                  </a:lnTo>
                  <a:lnTo>
                    <a:pt x="18390685" y="12532037"/>
                  </a:lnTo>
                  <a:close/>
                </a:path>
              </a:pathLst>
            </a:custGeom>
            <a:solidFill>
              <a:srgbClr val="141414"/>
            </a:solidFill>
          </p:spPr>
        </p:sp>
      </p:grpSp>
      <p:sp>
        <p:nvSpPr>
          <p:cNvPr id="22" name="TextBox 22"/>
          <p:cNvSpPr txBox="1"/>
          <p:nvPr/>
        </p:nvSpPr>
        <p:spPr>
          <a:xfrm>
            <a:off x="14067660" y="6753748"/>
            <a:ext cx="2771501" cy="981631"/>
          </a:xfrm>
          <a:prstGeom prst="rect">
            <a:avLst/>
          </a:prstGeom>
        </p:spPr>
        <p:txBody>
          <a:bodyPr lIns="0" tIns="0" rIns="0" bIns="0" rtlCol="0" anchor="t">
            <a:spAutoFit/>
          </a:bodyPr>
          <a:lstStyle/>
          <a:p>
            <a:pPr algn="ctr">
              <a:lnSpc>
                <a:spcPts val="3919"/>
              </a:lnSpc>
            </a:pPr>
            <a:r>
              <a:rPr lang="en-US" sz="2799">
                <a:solidFill>
                  <a:srgbClr val="DD211D"/>
                </a:solidFill>
                <a:latin typeface="Poppins Light"/>
              </a:rPr>
              <a:t> Diagramme de conception</a:t>
            </a:r>
            <a:r>
              <a:rPr lang="en-US" sz="1200">
                <a:solidFill>
                  <a:srgbClr val="DD211D"/>
                </a:solidFill>
                <a:latin typeface="Arimo"/>
              </a:rPr>
              <a:t>​</a:t>
            </a:r>
          </a:p>
        </p:txBody>
      </p:sp>
      <p:sp>
        <p:nvSpPr>
          <p:cNvPr id="23" name="AutoShape 23"/>
          <p:cNvSpPr/>
          <p:nvPr/>
        </p:nvSpPr>
        <p:spPr>
          <a:xfrm>
            <a:off x="6313157" y="6952658"/>
            <a:ext cx="587021" cy="521796"/>
          </a:xfrm>
          <a:prstGeom prst="rect">
            <a:avLst/>
          </a:prstGeom>
          <a:solidFill>
            <a:srgbClr val="DD211D"/>
          </a:solidFill>
        </p:spPr>
      </p:sp>
      <p:grpSp>
        <p:nvGrpSpPr>
          <p:cNvPr id="24" name="Group 24"/>
          <p:cNvGrpSpPr/>
          <p:nvPr/>
        </p:nvGrpSpPr>
        <p:grpSpPr>
          <a:xfrm>
            <a:off x="401566" y="76200"/>
            <a:ext cx="142711" cy="10287000"/>
            <a:chOff x="0" y="0"/>
            <a:chExt cx="190282" cy="13716000"/>
          </a:xfrm>
        </p:grpSpPr>
        <p:sp>
          <p:nvSpPr>
            <p:cNvPr id="25" name="AutoShape 25"/>
            <p:cNvSpPr/>
            <p:nvPr/>
          </p:nvSpPr>
          <p:spPr>
            <a:xfrm>
              <a:off x="88791" y="0"/>
              <a:ext cx="12700" cy="13716000"/>
            </a:xfrm>
            <a:prstGeom prst="rect">
              <a:avLst/>
            </a:prstGeom>
            <a:solidFill>
              <a:srgbClr val="141414"/>
            </a:solidFill>
          </p:spPr>
        </p:sp>
        <p:sp>
          <p:nvSpPr>
            <p:cNvPr id="26" name="AutoShape 26"/>
            <p:cNvSpPr/>
            <p:nvPr/>
          </p:nvSpPr>
          <p:spPr>
            <a:xfrm>
              <a:off x="0" y="5820971"/>
              <a:ext cx="190282" cy="2074059"/>
            </a:xfrm>
            <a:prstGeom prst="rect">
              <a:avLst/>
            </a:prstGeom>
            <a:solidFill>
              <a:srgbClr val="DD211D"/>
            </a:solidFill>
          </p:spPr>
        </p:sp>
      </p:grpSp>
      <p:sp>
        <p:nvSpPr>
          <p:cNvPr id="27" name="TextBox 27"/>
          <p:cNvSpPr txBox="1"/>
          <p:nvPr/>
        </p:nvSpPr>
        <p:spPr>
          <a:xfrm>
            <a:off x="1394511" y="1313751"/>
            <a:ext cx="16230600" cy="542925"/>
          </a:xfrm>
          <a:prstGeom prst="rect">
            <a:avLst/>
          </a:prstGeom>
        </p:spPr>
        <p:txBody>
          <a:bodyPr lIns="0" tIns="0" rIns="0" bIns="0" rtlCol="0" anchor="t">
            <a:spAutoFit/>
          </a:bodyPr>
          <a:lstStyle/>
          <a:p>
            <a:pPr algn="ctr">
              <a:lnSpc>
                <a:spcPts val="4499"/>
              </a:lnSpc>
            </a:pPr>
            <a:r>
              <a:rPr lang="en-US" sz="2999">
                <a:solidFill>
                  <a:srgbClr val="DD211D"/>
                </a:solidFill>
                <a:latin typeface="Poppins Medium Bold"/>
              </a:rPr>
              <a:t>Comme mentionné ci-dessus, on procède avec les diagrammes usuels </a:t>
            </a:r>
          </a:p>
        </p:txBody>
      </p:sp>
      <p:pic>
        <p:nvPicPr>
          <p:cNvPr id="28" name="Picture 2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078197">
            <a:off x="482055" y="5109160"/>
            <a:ext cx="21893462" cy="1914682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611" b="13611"/>
          <a:stretch>
            <a:fillRect/>
          </a:stretch>
        </p:blipFill>
        <p:spPr>
          <a:xfrm>
            <a:off x="0" y="0"/>
            <a:ext cx="18288000" cy="10287000"/>
          </a:xfrm>
          <a:prstGeom prst="rect">
            <a:avLst/>
          </a:prstGeom>
        </p:spPr>
      </p:pic>
      <p:sp>
        <p:nvSpPr>
          <p:cNvPr id="3" name="AutoShape 3"/>
          <p:cNvSpPr/>
          <p:nvPr/>
        </p:nvSpPr>
        <p:spPr>
          <a:xfrm>
            <a:off x="0" y="0"/>
            <a:ext cx="1028700" cy="10287000"/>
          </a:xfrm>
          <a:prstGeom prst="rect">
            <a:avLst/>
          </a:prstGeom>
          <a:solidFill>
            <a:srgbClr val="FDFCFC"/>
          </a:solidFill>
        </p:spPr>
      </p:sp>
      <p:sp>
        <p:nvSpPr>
          <p:cNvPr id="4" name="TextBox 4"/>
          <p:cNvSpPr txBox="1"/>
          <p:nvPr/>
        </p:nvSpPr>
        <p:spPr>
          <a:xfrm>
            <a:off x="3710448" y="4295755"/>
            <a:ext cx="12467303" cy="1609765"/>
          </a:xfrm>
          <a:prstGeom prst="rect">
            <a:avLst/>
          </a:prstGeom>
        </p:spPr>
        <p:txBody>
          <a:bodyPr lIns="0" tIns="0" rIns="0" bIns="0" rtlCol="0" anchor="t">
            <a:spAutoFit/>
          </a:bodyPr>
          <a:lstStyle/>
          <a:p>
            <a:pPr algn="ctr">
              <a:lnSpc>
                <a:spcPts val="12999"/>
              </a:lnSpc>
            </a:pPr>
            <a:r>
              <a:rPr lang="en-US" sz="9999" spc="99">
                <a:solidFill>
                  <a:srgbClr val="FDFCFC"/>
                </a:solidFill>
                <a:latin typeface="Poppins Light Bold Italics"/>
              </a:rPr>
              <a:t>Modélisation</a:t>
            </a:r>
          </a:p>
        </p:txBody>
      </p:sp>
      <p:grpSp>
        <p:nvGrpSpPr>
          <p:cNvPr id="5" name="Group 5"/>
          <p:cNvGrpSpPr/>
          <p:nvPr/>
        </p:nvGrpSpPr>
        <p:grpSpPr>
          <a:xfrm>
            <a:off x="401566" y="0"/>
            <a:ext cx="142711" cy="10287000"/>
            <a:chOff x="0" y="0"/>
            <a:chExt cx="190282" cy="13716000"/>
          </a:xfrm>
        </p:grpSpPr>
        <p:sp>
          <p:nvSpPr>
            <p:cNvPr id="6" name="AutoShape 6"/>
            <p:cNvSpPr/>
            <p:nvPr/>
          </p:nvSpPr>
          <p:spPr>
            <a:xfrm>
              <a:off x="88791" y="0"/>
              <a:ext cx="12700" cy="13716000"/>
            </a:xfrm>
            <a:prstGeom prst="rect">
              <a:avLst/>
            </a:prstGeom>
            <a:solidFill>
              <a:srgbClr val="141414"/>
            </a:solidFill>
          </p:spPr>
        </p:sp>
        <p:sp>
          <p:nvSpPr>
            <p:cNvPr id="7" name="AutoShape 7"/>
            <p:cNvSpPr/>
            <p:nvPr/>
          </p:nvSpPr>
          <p:spPr>
            <a:xfrm>
              <a:off x="0" y="5820971"/>
              <a:ext cx="190282" cy="2074059"/>
            </a:xfrm>
            <a:prstGeom prst="rect">
              <a:avLst/>
            </a:prstGeom>
            <a:solidFill>
              <a:srgbClr val="DD211D"/>
            </a:solid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TotalTime>
  <Words>1041</Words>
  <Application>Microsoft Office PowerPoint</Application>
  <PresentationFormat>Personnalisé</PresentationFormat>
  <Paragraphs>133</Paragraphs>
  <Slides>61</Slides>
  <Notes>0</Notes>
  <HiddenSlides>0</HiddenSlides>
  <MMClips>0</MMClips>
  <ScaleCrop>false</ScaleCrop>
  <HeadingPairs>
    <vt:vector size="6" baseType="variant">
      <vt:variant>
        <vt:lpstr>Polices utilisées</vt:lpstr>
      </vt:variant>
      <vt:variant>
        <vt:i4>13</vt:i4>
      </vt:variant>
      <vt:variant>
        <vt:lpstr>Thème</vt:lpstr>
      </vt:variant>
      <vt:variant>
        <vt:i4>1</vt:i4>
      </vt:variant>
      <vt:variant>
        <vt:lpstr>Titres des diapositives</vt:lpstr>
      </vt:variant>
      <vt:variant>
        <vt:i4>61</vt:i4>
      </vt:variant>
    </vt:vector>
  </HeadingPairs>
  <TitlesOfParts>
    <vt:vector size="75" baseType="lpstr">
      <vt:lpstr>Titillium Web Regular Italics</vt:lpstr>
      <vt:lpstr>Titillium Web Regular</vt:lpstr>
      <vt:lpstr>Poppins Light</vt:lpstr>
      <vt:lpstr>Poppins Light Bold Italics</vt:lpstr>
      <vt:lpstr>Calibri</vt:lpstr>
      <vt:lpstr>Poppins Light Bold</vt:lpstr>
      <vt:lpstr>Poppins Bold Bold</vt:lpstr>
      <vt:lpstr>Arial</vt:lpstr>
      <vt:lpstr>Titillium Web Bold</vt:lpstr>
      <vt:lpstr>Poppins Medium</vt:lpstr>
      <vt:lpstr>Poppins Medium Bold</vt:lpstr>
      <vt:lpstr>Poppins Medium Bold Italics</vt:lpstr>
      <vt:lpstr>Arimo</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UML</dc:title>
  <dc:creator>hind</dc:creator>
  <cp:lastModifiedBy>HIND FAKHRADINE</cp:lastModifiedBy>
  <cp:revision>4</cp:revision>
  <dcterms:created xsi:type="dcterms:W3CDTF">2006-08-16T00:00:00Z</dcterms:created>
  <dcterms:modified xsi:type="dcterms:W3CDTF">2021-12-18T16:20:08Z</dcterms:modified>
  <dc:identifier>DAEhFb_c0-E</dc:identifier>
</cp:coreProperties>
</file>